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2" r:id="rId2"/>
  </p:sldMasterIdLst>
  <p:notesMasterIdLst>
    <p:notesMasterId r:id="rId23"/>
  </p:notesMasterIdLst>
  <p:handoutMasterIdLst>
    <p:handoutMasterId r:id="rId24"/>
  </p:handoutMasterIdLst>
  <p:sldIdLst>
    <p:sldId id="279" r:id="rId3"/>
    <p:sldId id="323" r:id="rId4"/>
    <p:sldId id="342" r:id="rId5"/>
    <p:sldId id="325" r:id="rId6"/>
    <p:sldId id="327" r:id="rId7"/>
    <p:sldId id="328" r:id="rId8"/>
    <p:sldId id="329" r:id="rId9"/>
    <p:sldId id="345" r:id="rId10"/>
    <p:sldId id="331" r:id="rId11"/>
    <p:sldId id="332" r:id="rId12"/>
    <p:sldId id="334" r:id="rId13"/>
    <p:sldId id="338" r:id="rId14"/>
    <p:sldId id="335" r:id="rId15"/>
    <p:sldId id="340" r:id="rId16"/>
    <p:sldId id="339" r:id="rId17"/>
    <p:sldId id="341" r:id="rId18"/>
    <p:sldId id="348" r:id="rId19"/>
    <p:sldId id="349" r:id="rId20"/>
    <p:sldId id="344" r:id="rId21"/>
    <p:sldId id="347" r:id="rId2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1A4"/>
    <a:srgbClr val="DF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5" autoAdjust="0"/>
    <p:restoredTop sz="94249" autoAdjust="0"/>
  </p:normalViewPr>
  <p:slideViewPr>
    <p:cSldViewPr snapToGrid="0">
      <p:cViewPr>
        <p:scale>
          <a:sx n="81" d="100"/>
          <a:sy n="81" d="100"/>
        </p:scale>
        <p:origin x="-2472" y="-8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235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AAA56-FF81-4622-9B5D-1BE1C3F3C57D}" type="datetimeFigureOut">
              <a:rPr lang="lt-LT" smtClean="0"/>
              <a:t>2019-09-17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03359-2784-4CE1-943B-08103808FAD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9018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65437-CA87-45BA-9D68-30E37777E264}" type="datetimeFigureOut">
              <a:rPr lang="lt-LT" smtClean="0"/>
              <a:t>2019-09-17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83DF0-09C2-4410-9EDE-9CF64536F47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39074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83DF0-09C2-4410-9EDE-9CF64536F471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87116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83DF0-09C2-4410-9EDE-9CF64536F471}" type="slidenum">
              <a:rPr lang="lt-LT" smtClean="0"/>
              <a:t>20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42666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DFE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C02EE-0B9A-49D6-AE31-501B4FB8F801}" type="datetime1">
              <a:rPr lang="lt-LT" smtClean="0"/>
              <a:t>2019-09-17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Apatinis tekstas keičiamas: /Insert/Slidenumber laukelis "Footer"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‹#›</a:t>
            </a:fld>
            <a:endParaRPr lang="lt-L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00"/>
          <a:stretch/>
        </p:blipFill>
        <p:spPr>
          <a:xfrm>
            <a:off x="8198183" y="391660"/>
            <a:ext cx="953100" cy="239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23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t-L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Apatinis tekstas keičiamas: /Insert/Slidenumber laukelis "Footer"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‹#›</a:t>
            </a:fld>
            <a:endParaRPr lang="lt-L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11"/>
          <a:stretch/>
        </p:blipFill>
        <p:spPr>
          <a:xfrm>
            <a:off x="8399028" y="640407"/>
            <a:ext cx="750600" cy="3048387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658" y="6352619"/>
            <a:ext cx="378684" cy="37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069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6B72-0F20-43B5-ACAC-F3F298224860}" type="datetimeFigureOut">
              <a:rPr lang="lt-LT" smtClean="0"/>
              <a:t>2019-09-17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D9CB-BBBD-451C-B2CA-72AFC131792E}" type="slidenum">
              <a:rPr lang="lt-LT" smtClean="0"/>
              <a:t>‹#›</a:t>
            </a:fld>
            <a:endParaRPr lang="lt-L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11"/>
          <a:stretch/>
        </p:blipFill>
        <p:spPr>
          <a:xfrm>
            <a:off x="8399028" y="640407"/>
            <a:ext cx="750600" cy="30483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658" y="6342459"/>
            <a:ext cx="378684" cy="37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02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rgbClr val="0051A4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6B72-0F20-43B5-ACAC-F3F298224860}" type="datetimeFigureOut">
              <a:rPr lang="lt-LT" smtClean="0"/>
              <a:t>2019-09-17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D9CB-BBBD-451C-B2CA-72AFC131792E}" type="slidenum">
              <a:rPr lang="lt-LT" smtClean="0"/>
              <a:t>‹#›</a:t>
            </a:fld>
            <a:endParaRPr lang="lt-L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11"/>
          <a:stretch/>
        </p:blipFill>
        <p:spPr>
          <a:xfrm>
            <a:off x="8399028" y="640407"/>
            <a:ext cx="750600" cy="30483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658" y="6342459"/>
            <a:ext cx="378684" cy="37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62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6B72-0F20-43B5-ACAC-F3F298224860}" type="datetimeFigureOut">
              <a:rPr lang="lt-LT" smtClean="0"/>
              <a:t>2019-09-17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D9CB-BBBD-451C-B2CA-72AFC131792E}" type="slidenum">
              <a:rPr lang="lt-LT" smtClean="0"/>
              <a:t>‹#›</a:t>
            </a:fld>
            <a:endParaRPr lang="lt-LT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11"/>
          <a:stretch/>
        </p:blipFill>
        <p:spPr>
          <a:xfrm>
            <a:off x="8399028" y="640407"/>
            <a:ext cx="750600" cy="30483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658" y="6342459"/>
            <a:ext cx="378684" cy="37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92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6B72-0F20-43B5-ACAC-F3F298224860}" type="datetimeFigureOut">
              <a:rPr lang="lt-LT" smtClean="0"/>
              <a:t>2019-09-17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D9CB-BBBD-451C-B2CA-72AFC131792E}" type="slidenum">
              <a:rPr lang="lt-LT" smtClean="0"/>
              <a:t>‹#›</a:t>
            </a:fld>
            <a:endParaRPr lang="lt-LT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06" r="-70606"/>
          <a:stretch/>
        </p:blipFill>
        <p:spPr>
          <a:xfrm>
            <a:off x="1" y="2976086"/>
            <a:ext cx="2138719" cy="29092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658" y="6342459"/>
            <a:ext cx="378684" cy="37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39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6B72-0F20-43B5-ACAC-F3F298224860}" type="datetimeFigureOut">
              <a:rPr lang="lt-LT" smtClean="0"/>
              <a:t>2019-09-17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D9CB-BBBD-451C-B2CA-72AFC131792E}" type="slidenum">
              <a:rPr lang="lt-LT" smtClean="0"/>
              <a:t>‹#›</a:t>
            </a:fld>
            <a:endParaRPr lang="lt-L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06" r="-70606"/>
          <a:stretch/>
        </p:blipFill>
        <p:spPr>
          <a:xfrm>
            <a:off x="1" y="2976086"/>
            <a:ext cx="2138719" cy="29092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658" y="6342459"/>
            <a:ext cx="378684" cy="37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28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6B72-0F20-43B5-ACAC-F3F298224860}" type="datetimeFigureOut">
              <a:rPr lang="lt-LT" smtClean="0"/>
              <a:t>2019-09-17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9D9CB-BBBD-451C-B2CA-72AFC131792E}" type="slidenum">
              <a:rPr lang="lt-LT" smtClean="0"/>
              <a:t>‹#›</a:t>
            </a:fld>
            <a:endParaRPr lang="lt-L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06" r="-70606"/>
          <a:stretch/>
        </p:blipFill>
        <p:spPr>
          <a:xfrm>
            <a:off x="1" y="2976086"/>
            <a:ext cx="2138719" cy="29092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658" y="6342459"/>
            <a:ext cx="378684" cy="37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36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E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0051A4"/>
                </a:solidFill>
              </a:defRPr>
            </a:lvl1pPr>
          </a:lstStyle>
          <a:p>
            <a:fld id="{AA4B4900-D252-4918-8E78-6786155552FF}" type="datetime1">
              <a:rPr lang="lt-LT" smtClean="0"/>
              <a:pPr/>
              <a:t>2019-09-17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051A4"/>
                </a:solidFill>
              </a:defRPr>
            </a:lvl1pPr>
          </a:lstStyle>
          <a:p>
            <a:r>
              <a:rPr lang="lt-LT"/>
              <a:t>Apatinis tekstas keičiamas: /Insert/Slidenumber laukelis "Footer"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51A4"/>
                </a:solidFill>
              </a:defRPr>
            </a:lvl1pPr>
          </a:lstStyle>
          <a:p>
            <a:fld id="{72B5FD34-7B0E-4032-850D-3DB4E7594D6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4786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051A4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0051A4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051A4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0051A4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0051A4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0051A4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t-L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0051A4"/>
                </a:solidFill>
              </a:defRPr>
            </a:lvl1pPr>
          </a:lstStyle>
          <a:p>
            <a:fld id="{6D206B72-0F20-43B5-ACAC-F3F298224860}" type="datetimeFigureOut">
              <a:rPr lang="lt-LT" smtClean="0"/>
              <a:pPr/>
              <a:t>2019-09-17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051A4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51A4"/>
                </a:solidFill>
              </a:defRPr>
            </a:lvl1pPr>
          </a:lstStyle>
          <a:p>
            <a:fld id="{F369D9CB-BBBD-451C-B2CA-72AFC131792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0782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7" r:id="rId3"/>
    <p:sldLayoutId id="2147483669" r:id="rId4"/>
    <p:sldLayoutId id="2147483672" r:id="rId5"/>
    <p:sldLayoutId id="2147483673" r:id="rId6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051A4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0051A4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051A4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0051A4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0051A4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0051A4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1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4481" y="2464070"/>
            <a:ext cx="46787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Veiksniai, stiprinantys mokytojų įsitraukimą į profesinio tobulėjimo veiklas</a:t>
            </a:r>
            <a:endParaRPr lang="lt-LT" sz="3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8650" y="5014640"/>
            <a:ext cx="3769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Aurelija </a:t>
            </a:r>
            <a:r>
              <a:rPr lang="lt-LT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Leišienė</a:t>
            </a:r>
            <a:endParaRPr lang="lt-LT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58517" y="6173790"/>
            <a:ext cx="2057400" cy="365125"/>
          </a:xfrm>
        </p:spPr>
        <p:txBody>
          <a:bodyPr/>
          <a:lstStyle/>
          <a:p>
            <a:pPr algn="r"/>
            <a:fld id="{8F51A57C-0145-4C46-A84E-A6957671C36C}" type="datetime1">
              <a:rPr lang="lt-LT" smtClean="0">
                <a:solidFill>
                  <a:schemeClr val="bg1"/>
                </a:solidFill>
                <a:latin typeface="Bw Gradual" panose="00000500000000000000" pitchFamily="50" charset="0"/>
              </a:rPr>
              <a:pPr algn="r"/>
              <a:t>2019-09-17</a:t>
            </a:fld>
            <a:endParaRPr lang="lt-LT" dirty="0">
              <a:solidFill>
                <a:schemeClr val="bg1"/>
              </a:solidFill>
              <a:latin typeface="Bw Gradual" panose="00000500000000000000" pitchFamily="50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04" y="5991914"/>
            <a:ext cx="364121" cy="3644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193" y="606907"/>
            <a:ext cx="3782763" cy="27917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4481" y="151051"/>
            <a:ext cx="84614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Švietimo lyderystės                 Lyderių laikas 3 </a:t>
            </a:r>
          </a:p>
          <a:p>
            <a:r>
              <a:rPr lang="lt-LT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magistrantūra</a:t>
            </a:r>
            <a:endParaRPr lang="lt-LT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36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276709"/>
            <a:ext cx="7886700" cy="4900254"/>
          </a:xfrm>
        </p:spPr>
        <p:txBody>
          <a:bodyPr>
            <a:normAutofit fontScale="47500" lnSpcReduction="20000"/>
          </a:bodyPr>
          <a:lstStyle/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 </a:t>
            </a:r>
          </a:p>
          <a:p>
            <a:pPr marL="0" indent="0">
              <a:buNone/>
            </a:pP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Šaltinis: </a:t>
            </a:r>
            <a:r>
              <a:rPr lang="lt-LT" sz="3800" dirty="0" err="1">
                <a:latin typeface="Arial" panose="020B0604020202020204" pitchFamily="34" charset="0"/>
                <a:cs typeface="Arial" panose="020B0604020202020204" pitchFamily="34" charset="0"/>
              </a:rPr>
              <a:t>Bayar</a:t>
            </a: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 (2013) remdamasis </a:t>
            </a:r>
            <a:r>
              <a:rPr lang="lt-LT" sz="3800" dirty="0" err="1">
                <a:latin typeface="Arial" panose="020B0604020202020204" pitchFamily="34" charset="0"/>
                <a:cs typeface="Arial" panose="020B0604020202020204" pitchFamily="34" charset="0"/>
              </a:rPr>
              <a:t>Guskey</a:t>
            </a: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 (2002), </a:t>
            </a:r>
            <a:r>
              <a:rPr lang="lt-LT" sz="3800" dirty="0" err="1">
                <a:latin typeface="Arial" panose="020B0604020202020204" pitchFamily="34" charset="0"/>
                <a:cs typeface="Arial" panose="020B0604020202020204" pitchFamily="34" charset="0"/>
              </a:rPr>
              <a:t>Guskey</a:t>
            </a: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 (2004), </a:t>
            </a:r>
            <a:r>
              <a:rPr lang="lt-LT" sz="3800" dirty="0" err="1">
                <a:latin typeface="Arial" panose="020B0604020202020204" pitchFamily="34" charset="0"/>
                <a:cs typeface="Arial" panose="020B0604020202020204" pitchFamily="34" charset="0"/>
              </a:rPr>
              <a:t>Lorente</a:t>
            </a: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 ir kt. (2008), </a:t>
            </a:r>
            <a:r>
              <a:rPr lang="lt-LT" sz="3800" dirty="0" err="1">
                <a:latin typeface="Arial" panose="020B0604020202020204" pitchFamily="34" charset="0"/>
                <a:cs typeface="Arial" panose="020B0604020202020204" pitchFamily="34" charset="0"/>
              </a:rPr>
              <a:t>McLaughlin</a:t>
            </a: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lt-LT" sz="3800" dirty="0" err="1">
                <a:latin typeface="Arial" panose="020B0604020202020204" pitchFamily="34" charset="0"/>
                <a:cs typeface="Arial" panose="020B0604020202020204" pitchFamily="34" charset="0"/>
              </a:rPr>
              <a:t>Talbert</a:t>
            </a: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 (2006), Švietimo būklės apžvalga (2018) </a:t>
            </a:r>
            <a:endParaRPr lang="en-US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2</a:t>
            </a:fld>
            <a:endParaRPr lang="lt-LT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911581"/>
          </a:xfrm>
        </p:spPr>
        <p:txBody>
          <a:bodyPr>
            <a:normAutofit fontScale="90000"/>
          </a:bodyPr>
          <a:lstStyle/>
          <a:p>
            <a:r>
              <a:rPr lang="lt-LT" dirty="0"/>
              <a:t>Temos aktualumo pagrindimas 1</a:t>
            </a:r>
            <a:br>
              <a:rPr lang="lt-LT" dirty="0"/>
            </a:br>
            <a:endParaRPr lang="en-US" dirty="0"/>
          </a:p>
        </p:txBody>
      </p:sp>
      <p:sp>
        <p:nvSpPr>
          <p:cNvPr id="7" name="Rodyklė: penkiakampė 6">
            <a:extLst>
              <a:ext uri="{FF2B5EF4-FFF2-40B4-BE49-F238E27FC236}">
                <a16:creationId xmlns:a16="http://schemas.microsoft.com/office/drawing/2014/main" xmlns="" id="{9993BC96-408A-47B5-B3C1-C0E9C565AF8A}"/>
              </a:ext>
            </a:extLst>
          </p:cNvPr>
          <p:cNvSpPr/>
          <p:nvPr/>
        </p:nvSpPr>
        <p:spPr>
          <a:xfrm>
            <a:off x="3580570" y="1055077"/>
            <a:ext cx="2740718" cy="131895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Aukštos kvalifikacijos mokytojai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 veiksminga švietimo </a:t>
            </a:r>
            <a:r>
              <a:rPr lang="lt-LT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dyklė: penkiakampė 7">
            <a:extLst>
              <a:ext uri="{FF2B5EF4-FFF2-40B4-BE49-F238E27FC236}">
                <a16:creationId xmlns:a16="http://schemas.microsoft.com/office/drawing/2014/main" xmlns="" id="{9814CA3A-6830-42CB-9D08-AE796321871E}"/>
              </a:ext>
            </a:extLst>
          </p:cNvPr>
          <p:cNvSpPr/>
          <p:nvPr/>
        </p:nvSpPr>
        <p:spPr>
          <a:xfrm>
            <a:off x="822462" y="1055077"/>
            <a:ext cx="2758107" cy="1337966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Mokytojų profesinių kompetencijų tobulinimas apibrėžtas įstatymiškai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tačiakampis: suapvalinti kampai 8">
            <a:extLst>
              <a:ext uri="{FF2B5EF4-FFF2-40B4-BE49-F238E27FC236}">
                <a16:creationId xmlns:a16="http://schemas.microsoft.com/office/drawing/2014/main" xmlns="" id="{B71A1596-7E5D-4314-8B51-1AAFDB1ED7E5}"/>
              </a:ext>
            </a:extLst>
          </p:cNvPr>
          <p:cNvSpPr/>
          <p:nvPr/>
        </p:nvSpPr>
        <p:spPr>
          <a:xfrm>
            <a:off x="6338676" y="1198707"/>
            <a:ext cx="1842051" cy="27878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Mokytojo profesinis tobulėjimas tiesiogiai daro įtaką </a:t>
            </a:r>
            <a:r>
              <a:rPr lang="lt-LT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mokinių mokymosi pasiekimams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dyklė: penkiakampė 9">
            <a:extLst>
              <a:ext uri="{FF2B5EF4-FFF2-40B4-BE49-F238E27FC236}">
                <a16:creationId xmlns:a16="http://schemas.microsoft.com/office/drawing/2014/main" xmlns="" id="{256D6C3D-0CB6-4F1F-869D-8C9435895759}"/>
              </a:ext>
            </a:extLst>
          </p:cNvPr>
          <p:cNvSpPr/>
          <p:nvPr/>
        </p:nvSpPr>
        <p:spPr>
          <a:xfrm>
            <a:off x="859546" y="2604148"/>
            <a:ext cx="2721023" cy="1368813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Mokytojai turėtų suvokti, jog privalo nuolat tobulėti 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dyklė: penkiakampė 10">
            <a:extLst>
              <a:ext uri="{FF2B5EF4-FFF2-40B4-BE49-F238E27FC236}">
                <a16:creationId xmlns:a16="http://schemas.microsoft.com/office/drawing/2014/main" xmlns="" id="{9FB40456-A76E-42B0-A58C-6FFCC4288197}"/>
              </a:ext>
            </a:extLst>
          </p:cNvPr>
          <p:cNvSpPr/>
          <p:nvPr/>
        </p:nvSpPr>
        <p:spPr>
          <a:xfrm>
            <a:off x="3580569" y="2553426"/>
            <a:ext cx="2740719" cy="1422729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Turėtų taikytis prie besikeičiančių reikalavimų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aaiškinimas: rodyklė aukštyn 11">
            <a:extLst>
              <a:ext uri="{FF2B5EF4-FFF2-40B4-BE49-F238E27FC236}">
                <a16:creationId xmlns:a16="http://schemas.microsoft.com/office/drawing/2014/main" xmlns="" id="{D0395278-A30C-4B87-BE0E-03B36BA01AD6}"/>
              </a:ext>
            </a:extLst>
          </p:cNvPr>
          <p:cNvSpPr/>
          <p:nvPr/>
        </p:nvSpPr>
        <p:spPr>
          <a:xfrm>
            <a:off x="4621456" y="3986601"/>
            <a:ext cx="1675980" cy="1594690"/>
          </a:xfrm>
          <a:prstGeom prst="upArrowCallou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/>
              <a:t>Dalyvavimą grindžia darbinių santykių įsipareigojimu</a:t>
            </a:r>
            <a:endParaRPr lang="lt-L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aaiškinimas: rodyklė aukštyn 12">
            <a:extLst>
              <a:ext uri="{FF2B5EF4-FFF2-40B4-BE49-F238E27FC236}">
                <a16:creationId xmlns:a16="http://schemas.microsoft.com/office/drawing/2014/main" xmlns="" id="{60760D40-35E1-4157-B2CE-CD18988B1820}"/>
              </a:ext>
            </a:extLst>
          </p:cNvPr>
          <p:cNvSpPr/>
          <p:nvPr/>
        </p:nvSpPr>
        <p:spPr>
          <a:xfrm>
            <a:off x="2954215" y="3972961"/>
            <a:ext cx="1597806" cy="1594690"/>
          </a:xfrm>
          <a:prstGeom prst="upArrowCallou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Ne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visi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geba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nuolat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tobulintis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aaiškinimas: rodyklė aukštyn 12">
            <a:extLst>
              <a:ext uri="{FF2B5EF4-FFF2-40B4-BE49-F238E27FC236}">
                <a16:creationId xmlns:a16="http://schemas.microsoft.com/office/drawing/2014/main" xmlns="" id="{60760D40-35E1-4157-B2CE-CD18988B1820}"/>
              </a:ext>
            </a:extLst>
          </p:cNvPr>
          <p:cNvSpPr/>
          <p:nvPr/>
        </p:nvSpPr>
        <p:spPr>
          <a:xfrm>
            <a:off x="939745" y="3976155"/>
            <a:ext cx="1838624" cy="1594690"/>
          </a:xfrm>
          <a:prstGeom prst="upArrowCallou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>
                <a:latin typeface="Arial" panose="020B0604020202020204" pitchFamily="34" charset="0"/>
                <a:cs typeface="Arial" panose="020B0604020202020204" pitchFamily="34" charset="0"/>
              </a:rPr>
              <a:t>Vertina kaip darantį </a:t>
            </a:r>
            <a:r>
              <a:rPr lang="lt-L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mažą įtaką kasdieninei veiklai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77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1F0CE282-B8B9-403E-8EAB-834F28F1A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7B6936B4-920B-4537-AB9C-77BA65071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  <a:p>
            <a:endParaRPr lang="lt-LT" dirty="0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21F8D770-8325-4F98-A422-ABB9A9861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3</a:t>
            </a:fld>
            <a:endParaRPr lang="lt-LT"/>
          </a:p>
        </p:txBody>
      </p:sp>
      <p:sp>
        <p:nvSpPr>
          <p:cNvPr id="6" name="Pavadinimas 5">
            <a:extLst>
              <a:ext uri="{FF2B5EF4-FFF2-40B4-BE49-F238E27FC236}">
                <a16:creationId xmlns:a16="http://schemas.microsoft.com/office/drawing/2014/main" xmlns="" id="{7000A3CA-3AEE-4891-830C-94323021A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Temos aktualumo pagrindimas 2</a:t>
            </a:r>
            <a:endParaRPr lang="en-US" dirty="0"/>
          </a:p>
        </p:txBody>
      </p:sp>
      <p:sp>
        <p:nvSpPr>
          <p:cNvPr id="7" name="Paaiškinimas: rodyklė žemyn 6">
            <a:extLst>
              <a:ext uri="{FF2B5EF4-FFF2-40B4-BE49-F238E27FC236}">
                <a16:creationId xmlns:a16="http://schemas.microsoft.com/office/drawing/2014/main" xmlns="" id="{DAD63F89-5F7D-4BB5-A840-99F5F1E6948A}"/>
              </a:ext>
            </a:extLst>
          </p:cNvPr>
          <p:cNvSpPr/>
          <p:nvPr/>
        </p:nvSpPr>
        <p:spPr>
          <a:xfrm>
            <a:off x="1152939" y="1500554"/>
            <a:ext cx="6533322" cy="1046488"/>
          </a:xfrm>
          <a:prstGeom prst="downArrowCallou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i="1" dirty="0"/>
              <a:t>Atliekama įvairių tyrimų, analizuojančių mokytojų profesinį tobulėjimą</a:t>
            </a:r>
            <a:endParaRPr lang="en-US" dirty="0"/>
          </a:p>
        </p:txBody>
      </p:sp>
      <p:sp>
        <p:nvSpPr>
          <p:cNvPr id="8" name="Paaiškinimas: rodyklė žemyn 7">
            <a:extLst>
              <a:ext uri="{FF2B5EF4-FFF2-40B4-BE49-F238E27FC236}">
                <a16:creationId xmlns:a16="http://schemas.microsoft.com/office/drawing/2014/main" xmlns="" id="{35881CBE-E767-4664-A720-6443C812B5B7}"/>
              </a:ext>
            </a:extLst>
          </p:cNvPr>
          <p:cNvSpPr/>
          <p:nvPr/>
        </p:nvSpPr>
        <p:spPr>
          <a:xfrm>
            <a:off x="1152939" y="2577071"/>
            <a:ext cx="6533322" cy="1020418"/>
          </a:xfrm>
          <a:prstGeom prst="downArrowCallou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Analizuojami</a:t>
            </a:r>
            <a:r>
              <a:rPr lang="en-GB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profesin</a:t>
            </a:r>
            <a:r>
              <a:rPr lang="lt-LT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į tobulėjimą skatinantys, slopinantys veiksniai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Paaiškinimas: rodyklė žemyn 8">
            <a:extLst>
              <a:ext uri="{FF2B5EF4-FFF2-40B4-BE49-F238E27FC236}">
                <a16:creationId xmlns:a16="http://schemas.microsoft.com/office/drawing/2014/main" xmlns="" id="{5471E6E4-85A8-4D2F-A199-376842CC5BAF}"/>
              </a:ext>
            </a:extLst>
          </p:cNvPr>
          <p:cNvSpPr/>
          <p:nvPr/>
        </p:nvSpPr>
        <p:spPr>
          <a:xfrm>
            <a:off x="1152939" y="3697989"/>
            <a:ext cx="6533322" cy="1020418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Analizuojamas mokytojų tobulėjimas per profesines bendruomenes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Stačiakampis: suapvalinti kampai 10">
            <a:extLst>
              <a:ext uri="{FF2B5EF4-FFF2-40B4-BE49-F238E27FC236}">
                <a16:creationId xmlns:a16="http://schemas.microsoft.com/office/drawing/2014/main" xmlns="" id="{A2032B23-E714-49B7-AE29-F660A67C0D38}"/>
              </a:ext>
            </a:extLst>
          </p:cNvPr>
          <p:cNvSpPr/>
          <p:nvPr/>
        </p:nvSpPr>
        <p:spPr>
          <a:xfrm>
            <a:off x="1152939" y="4749867"/>
            <a:ext cx="6533322" cy="8778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Nerasta konkrečių tyrimų, padedančių </a:t>
            </a:r>
            <a:r>
              <a:rPr lang="lt-LT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išsiaiškinti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lt-LT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kokie veiksniai gali padėti sustiprinti pedagogų dalyvavimą metodinių būrelių veiklose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298830" y="3087280"/>
            <a:ext cx="3434861" cy="5102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400" dirty="0">
                <a:latin typeface="Arial" panose="020B0604020202020204" pitchFamily="34" charset="0"/>
                <a:cs typeface="Arial" panose="020B0604020202020204" pitchFamily="34" charset="0"/>
              </a:rPr>
              <a:t>Bayar (2013), </a:t>
            </a:r>
            <a:r>
              <a:rPr lang="lt-L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Dautart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lt-L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400" dirty="0">
                <a:latin typeface="Arial" panose="020B0604020202020204" pitchFamily="34" charset="0"/>
                <a:cs typeface="Arial" panose="020B0604020202020204" pitchFamily="34" charset="0"/>
              </a:rPr>
              <a:t>ir </a:t>
            </a:r>
            <a:r>
              <a:rPr lang="lt-L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Rukštelienė </a:t>
            </a:r>
            <a:r>
              <a:rPr lang="lt-LT" sz="1400" dirty="0">
                <a:latin typeface="Arial" panose="020B0604020202020204" pitchFamily="34" charset="0"/>
                <a:cs typeface="Arial" panose="020B0604020202020204" pitchFamily="34" charset="0"/>
              </a:rPr>
              <a:t>(2006), Hindeya ir Endawoke (2013),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298831" y="1934309"/>
            <a:ext cx="3434860" cy="612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400" dirty="0"/>
              <a:t>Dačiulytė ir kt. </a:t>
            </a:r>
            <a:r>
              <a:rPr lang="en-GB" sz="1400" dirty="0" smtClean="0"/>
              <a:t>(</a:t>
            </a:r>
            <a:r>
              <a:rPr lang="lt-LT" sz="1400" dirty="0" smtClean="0"/>
              <a:t>2013</a:t>
            </a:r>
            <a:r>
              <a:rPr lang="lt-LT" sz="1400" dirty="0"/>
              <a:t>) </a:t>
            </a:r>
            <a:r>
              <a:rPr lang="en-GB" sz="1400" dirty="0" smtClean="0"/>
              <a:t>, </a:t>
            </a:r>
            <a:r>
              <a:rPr lang="lt-L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Guskey </a:t>
            </a:r>
            <a:r>
              <a:rPr lang="lt-LT" sz="1400" dirty="0">
                <a:latin typeface="Arial" panose="020B0604020202020204" pitchFamily="34" charset="0"/>
                <a:cs typeface="Arial" panose="020B0604020202020204" pitchFamily="34" charset="0"/>
              </a:rPr>
              <a:t>(2004</a:t>
            </a:r>
            <a:r>
              <a:rPr lang="lt-L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t-LT" sz="1400" dirty="0"/>
              <a:t>O’Connell (2010</a:t>
            </a:r>
            <a:r>
              <a:rPr lang="lt-LT" sz="1400" dirty="0" smtClean="0"/>
              <a:t>)</a:t>
            </a:r>
            <a:r>
              <a:rPr lang="en-GB" sz="1400" dirty="0" smtClean="0"/>
              <a:t>,</a:t>
            </a:r>
            <a:r>
              <a:rPr lang="lt-LT" sz="1400" dirty="0" smtClean="0"/>
              <a:t> </a:t>
            </a:r>
            <a:r>
              <a:rPr lang="lt-L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Potolea </a:t>
            </a:r>
            <a:r>
              <a:rPr lang="lt-LT" sz="1400" dirty="0">
                <a:latin typeface="Arial" panose="020B0604020202020204" pitchFamily="34" charset="0"/>
                <a:cs typeface="Arial" panose="020B0604020202020204" pitchFamily="34" charset="0"/>
              </a:rPr>
              <a:t>ir Toma (2015)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98831" y="4060295"/>
            <a:ext cx="3434860" cy="5102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Monkevičius (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2017)</a:t>
            </a:r>
            <a:r>
              <a:rPr lang="lt-L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t-LT" sz="1400" dirty="0">
                <a:latin typeface="Arial" panose="020B0604020202020204" pitchFamily="34" charset="0"/>
                <a:cs typeface="Arial" panose="020B0604020202020204" pitchFamily="34" charset="0"/>
              </a:rPr>
              <a:t>Monkevičius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Čiužas </a:t>
            </a:r>
            <a:r>
              <a:rPr lang="lt-LT" sz="1400" dirty="0">
                <a:latin typeface="Arial" panose="020B0604020202020204" pitchFamily="34" charset="0"/>
                <a:cs typeface="Arial" panose="020B0604020202020204" pitchFamily="34" charset="0"/>
              </a:rPr>
              <a:t>(2015), Linder ir kt. (2012)</a:t>
            </a:r>
          </a:p>
        </p:txBody>
      </p:sp>
    </p:spTree>
    <p:extLst>
      <p:ext uri="{BB962C8B-B14F-4D97-AF65-F5344CB8AC3E}">
        <p14:creationId xmlns:p14="http://schemas.microsoft.com/office/powerpoint/2010/main" val="114932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2" grpId="0" animBg="1"/>
      <p:bldP spid="2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i="1" dirty="0">
                <a:latin typeface="Arial" panose="020B0604020202020204" pitchFamily="34" charset="0"/>
                <a:cs typeface="Arial" panose="020B0604020202020204" pitchFamily="34" charset="0"/>
              </a:rPr>
              <a:t>Kokie veiksniai stiprina ir / ar slopina mokytojų dalyvavimą profesinio tobulėjimo </a:t>
            </a:r>
            <a:r>
              <a:rPr lang="lt-LT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veiklose?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4</a:t>
            </a:fld>
            <a:endParaRPr lang="lt-LT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Darbo problema </a:t>
            </a:r>
            <a:br>
              <a:rPr lang="lt-LT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04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>
            <a:extLst>
              <a:ext uri="{FF2B5EF4-FFF2-40B4-BE49-F238E27FC236}">
                <a16:creationId xmlns:a16="http://schemas.microsoft.com/office/drawing/2014/main" xmlns="" id="{9192737C-65EF-4C58-B030-D8870FB87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638355"/>
            <a:ext cx="7886700" cy="55386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buNone/>
            </a:pPr>
            <a:endParaRPr lang="lt-LT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buNone/>
            </a:pPr>
            <a:r>
              <a:rPr lang="lt-LT" sz="2600" b="1" dirty="0">
                <a:latin typeface="Arial" panose="020B0604020202020204" pitchFamily="34" charset="0"/>
                <a:cs typeface="Arial" panose="020B0604020202020204" pitchFamily="34" charset="0"/>
              </a:rPr>
              <a:t>Uždaviniai</a:t>
            </a:r>
            <a:r>
              <a:rPr lang="lt-LT" sz="2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lt-LT" sz="2600" dirty="0">
                <a:latin typeface="Arial" panose="020B0604020202020204" pitchFamily="34" charset="0"/>
                <a:cs typeface="Arial" panose="020B0604020202020204" pitchFamily="34" charset="0"/>
              </a:rPr>
              <a:t>Apibrėžti profesinio tobulėjimo sąvoką bei išskirti profesinio tobulėjimo būdus švietimo kontekste remiantis literatūros analize.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lt-LT" sz="2600" dirty="0">
                <a:latin typeface="Arial" panose="020B0604020202020204" pitchFamily="34" charset="0"/>
                <a:cs typeface="Arial" panose="020B0604020202020204" pitchFamily="34" charset="0"/>
              </a:rPr>
              <a:t>Apibrėžti veiksnius, stiprinančius ir silpninančius mokytojų įsitraukimą į profesinį tobulėjimą. 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lt-LT" sz="2600" dirty="0">
                <a:latin typeface="Arial" panose="020B0604020202020204" pitchFamily="34" charset="0"/>
                <a:cs typeface="Arial" panose="020B0604020202020204" pitchFamily="34" charset="0"/>
              </a:rPr>
              <a:t>Empirinio tyrimo pagalba atskleisti veiksnius, skatinančius bei slopinančius mokytojų dalyvavimą profesinio tobulinimosi veiklose.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lt-LT" sz="2600" dirty="0">
                <a:latin typeface="Arial" panose="020B0604020202020204" pitchFamily="34" charset="0"/>
                <a:cs typeface="Arial" panose="020B0604020202020204" pitchFamily="34" charset="0"/>
              </a:rPr>
              <a:t>Pateikti vadovams, rajono metodinės veiklos koordinatoriams vadybines rekomendacijas, kaip skatinti mokytojų profesinį tobulėjimą.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87C6E6F4-E7BC-4B23-BA6A-E180195E2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E2F22AE6-E3F9-4081-8B02-E346D4438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811840CD-A62B-4DC7-9A8F-07E355168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5</a:t>
            </a:fld>
            <a:endParaRPr lang="lt-LT"/>
          </a:p>
        </p:txBody>
      </p:sp>
      <p:sp>
        <p:nvSpPr>
          <p:cNvPr id="7" name="Stačiakampis: suapvalinti kampai 6">
            <a:extLst>
              <a:ext uri="{FF2B5EF4-FFF2-40B4-BE49-F238E27FC236}">
                <a16:creationId xmlns:a16="http://schemas.microsoft.com/office/drawing/2014/main" xmlns="" id="{DFC834FE-6DCD-41EF-A377-56A13C34BAFD}"/>
              </a:ext>
            </a:extLst>
          </p:cNvPr>
          <p:cNvSpPr/>
          <p:nvPr/>
        </p:nvSpPr>
        <p:spPr>
          <a:xfrm>
            <a:off x="742123" y="638355"/>
            <a:ext cx="7773227" cy="877818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t-L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Tikslas</a:t>
            </a:r>
            <a:r>
              <a:rPr lang="lt-L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─ išsiaiškinti veiksnius, skatinančius mokytojų dalyvavimą profesinio tobulėjimo veikloje.</a:t>
            </a:r>
          </a:p>
        </p:txBody>
      </p:sp>
    </p:spTree>
    <p:extLst>
      <p:ext uri="{BB962C8B-B14F-4D97-AF65-F5344CB8AC3E}">
        <p14:creationId xmlns:p14="http://schemas.microsoft.com/office/powerpoint/2010/main" val="227025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>
            <a:extLst>
              <a:ext uri="{FF2B5EF4-FFF2-40B4-BE49-F238E27FC236}">
                <a16:creationId xmlns:a16="http://schemas.microsoft.com/office/drawing/2014/main" xmlns="" id="{1F1DAE5A-8C05-476A-8FAD-FC96A2A3D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204" y="1466491"/>
            <a:ext cx="7886700" cy="47104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Profesinis tobulėjimas apima:</a:t>
            </a:r>
          </a:p>
          <a:p>
            <a:pPr lvl="0"/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Mokymąsi visą 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gyvenimą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Bendradarbiavimą.</a:t>
            </a:r>
          </a:p>
          <a:p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Mokymo turinio, pedagoginių žinių tobulinimą.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Ugdymo kokybės įtakojimą.</a:t>
            </a:r>
          </a:p>
          <a:p>
            <a:pPr lvl="0"/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Mokytojo karjerą.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Dėmesį darbuotojui.</a:t>
            </a:r>
          </a:p>
          <a:p>
            <a:pPr marL="0" lvl="0" indent="0">
              <a:buNone/>
            </a:pP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Šaltiniai: Česnavičienė ir Urnėžienė (2016), </a:t>
            </a:r>
            <a:r>
              <a:rPr lang="lt-LT" dirty="0" smtClean="0"/>
              <a:t>Dačiulytė </a:t>
            </a:r>
            <a:r>
              <a:rPr lang="lt-LT" dirty="0"/>
              <a:t>ir kt. </a:t>
            </a:r>
            <a:r>
              <a:rPr lang="lt-LT" dirty="0" smtClean="0"/>
              <a:t>(2013), 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Duta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, Panisoara &amp; Panisoara (2014), Enzinaitė (2009), Guskey (2004), Hindeya ir Endawoke (2013), Jurašaitė-Harbison (2007), Merfeldaitė ir Railienė, (2012), O’Connell (2010), Potolea ir Toma (205)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112FF311-B6D9-464D-B568-FABE9B05B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1A94681C-1834-4295-9E0E-6321595EB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B972DB3C-C7FD-4B25-A03D-6E29D0AF8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6</a:t>
            </a:fld>
            <a:endParaRPr lang="lt-LT"/>
          </a:p>
        </p:txBody>
      </p:sp>
      <p:sp>
        <p:nvSpPr>
          <p:cNvPr id="6" name="Pavadinimas 5">
            <a:extLst>
              <a:ext uri="{FF2B5EF4-FFF2-40B4-BE49-F238E27FC236}">
                <a16:creationId xmlns:a16="http://schemas.microsoft.com/office/drawing/2014/main" xmlns="" id="{273200F5-0FDC-437F-A1C2-255FD2F2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101363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Literatūros analizės pagrindinės įžvalgos 1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Kalbos debesėlis: stačiakampis 14">
            <a:extLst>
              <a:ext uri="{FF2B5EF4-FFF2-40B4-BE49-F238E27FC236}">
                <a16:creationId xmlns:a16="http://schemas.microsoft.com/office/drawing/2014/main" xmlns="" id="{4402C44C-8A8C-415A-AF8E-C88263FF9046}"/>
              </a:ext>
            </a:extLst>
          </p:cNvPr>
          <p:cNvSpPr/>
          <p:nvPr/>
        </p:nvSpPr>
        <p:spPr>
          <a:xfrm>
            <a:off x="2102508" y="1548553"/>
            <a:ext cx="5738191" cy="881832"/>
          </a:xfrm>
          <a:prstGeom prst="wedgeRectCallou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b="1" dirty="0">
                <a:solidFill>
                  <a:schemeClr val="bg1"/>
                </a:solidFill>
              </a:rPr>
              <a:t>Veikla metodiniuose būreliuose, metodinės dienos, pamokų, kitos veiklos stebėjimas</a:t>
            </a:r>
            <a:r>
              <a:rPr lang="lt-LT" dirty="0">
                <a:solidFill>
                  <a:schemeClr val="bg1"/>
                </a:solidFill>
              </a:rPr>
              <a:t>, veikla tinkluose, konsultavimasis.</a:t>
            </a:r>
          </a:p>
        </p:txBody>
      </p:sp>
    </p:spTree>
    <p:extLst>
      <p:ext uri="{BB962C8B-B14F-4D97-AF65-F5344CB8AC3E}">
        <p14:creationId xmlns:p14="http://schemas.microsoft.com/office/powerpoint/2010/main" val="341666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5" grpId="0" animBg="1"/>
      <p:bldP spid="1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>
            <a:extLst>
              <a:ext uri="{FF2B5EF4-FFF2-40B4-BE49-F238E27FC236}">
                <a16:creationId xmlns:a16="http://schemas.microsoft.com/office/drawing/2014/main" xmlns="" id="{EE6A7101-DDE9-40A5-AFF6-411E51A5E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32452"/>
            <a:ext cx="7886700" cy="49445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sz="3200" b="1" dirty="0">
                <a:latin typeface="Arial" panose="020B0604020202020204" pitchFamily="34" charset="0"/>
                <a:cs typeface="Arial" panose="020B0604020202020204" pitchFamily="34" charset="0"/>
              </a:rPr>
              <a:t>Mokymosi būdai:</a:t>
            </a:r>
          </a:p>
          <a:p>
            <a:pPr marL="0" indent="0">
              <a:lnSpc>
                <a:spcPct val="100000"/>
              </a:lnSpc>
              <a:buNone/>
            </a:pPr>
            <a:endParaRPr lang="lt-LT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lt-LT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lt-L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lt-L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lt-L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lt-L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lt-LT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lt-LT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lt-LT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lt-LT" sz="2200" dirty="0">
                <a:latin typeface="Arial" panose="020B0604020202020204" pitchFamily="34" charset="0"/>
                <a:cs typeface="Arial" panose="020B0604020202020204" pitchFamily="34" charset="0"/>
              </a:rPr>
              <a:t>Šaltinis: sudaryta darbo autorės remiantis </a:t>
            </a:r>
            <a:r>
              <a:rPr lang="lt-LT" sz="2200" dirty="0" err="1">
                <a:latin typeface="Arial" panose="020B0604020202020204" pitchFamily="34" charset="0"/>
                <a:cs typeface="Arial" panose="020B0604020202020204" pitchFamily="34" charset="0"/>
              </a:rPr>
              <a:t>Bayar</a:t>
            </a:r>
            <a:r>
              <a:rPr lang="lt-LT" sz="2200" dirty="0">
                <a:latin typeface="Arial" panose="020B0604020202020204" pitchFamily="34" charset="0"/>
                <a:cs typeface="Arial" panose="020B0604020202020204" pitchFamily="34" charset="0"/>
              </a:rPr>
              <a:t> (2013), </a:t>
            </a:r>
            <a:r>
              <a:rPr lang="lt-LT" sz="2200" dirty="0" err="1">
                <a:latin typeface="Arial" panose="020B0604020202020204" pitchFamily="34" charset="0"/>
                <a:cs typeface="Arial" panose="020B0604020202020204" pitchFamily="34" charset="0"/>
              </a:rPr>
              <a:t>Dačiulyte</a:t>
            </a:r>
            <a:r>
              <a:rPr lang="lt-LT" sz="2200" dirty="0">
                <a:latin typeface="Arial" panose="020B0604020202020204" pitchFamily="34" charset="0"/>
                <a:cs typeface="Arial" panose="020B0604020202020204" pitchFamily="34" charset="0"/>
              </a:rPr>
              <a:t> ir kt. (2013), Jankauskienė (2010), </a:t>
            </a:r>
            <a:r>
              <a:rPr lang="lt-LT" sz="2200" dirty="0" err="1">
                <a:latin typeface="Arial" panose="020B0604020202020204" pitchFamily="34" charset="0"/>
                <a:cs typeface="Arial" panose="020B0604020202020204" pitchFamily="34" charset="0"/>
              </a:rPr>
              <a:t>Jurašaitės-Harbison</a:t>
            </a:r>
            <a:r>
              <a:rPr lang="lt-LT" sz="2200" dirty="0">
                <a:latin typeface="Arial" panose="020B0604020202020204" pitchFamily="34" charset="0"/>
                <a:cs typeface="Arial" panose="020B0604020202020204" pitchFamily="34" charset="0"/>
              </a:rPr>
              <a:t> (2007), </a:t>
            </a:r>
            <a:r>
              <a:rPr lang="lt-LT" sz="2200" dirty="0" err="1">
                <a:latin typeface="Arial" panose="020B0604020202020204" pitchFamily="34" charset="0"/>
                <a:cs typeface="Arial" panose="020B0604020202020204" pitchFamily="34" charset="0"/>
              </a:rPr>
              <a:t>Teresevičiene</a:t>
            </a:r>
            <a:r>
              <a:rPr lang="lt-LT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t-LT" sz="2200" dirty="0" err="1">
                <a:latin typeface="Arial" panose="020B0604020202020204" pitchFamily="34" charset="0"/>
                <a:cs typeface="Arial" panose="020B0604020202020204" pitchFamily="34" charset="0"/>
              </a:rPr>
              <a:t>Oldroyd</a:t>
            </a:r>
            <a:r>
              <a:rPr lang="lt-LT" sz="2200" dirty="0">
                <a:latin typeface="Arial" panose="020B0604020202020204" pitchFamily="34" charset="0"/>
                <a:cs typeface="Arial" panose="020B0604020202020204" pitchFamily="34" charset="0"/>
              </a:rPr>
              <a:t> ir </a:t>
            </a:r>
            <a:r>
              <a:rPr lang="lt-LT" sz="2200" dirty="0" err="1">
                <a:latin typeface="Arial" panose="020B0604020202020204" pitchFamily="34" charset="0"/>
                <a:cs typeface="Arial" panose="020B0604020202020204" pitchFamily="34" charset="0"/>
              </a:rPr>
              <a:t>Gedviliene</a:t>
            </a:r>
            <a:r>
              <a:rPr lang="lt-LT" sz="2200" dirty="0">
                <a:latin typeface="Arial" panose="020B0604020202020204" pitchFamily="34" charset="0"/>
                <a:cs typeface="Arial" panose="020B0604020202020204" pitchFamily="34" charset="0"/>
              </a:rPr>
              <a:t> (2004)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D9EE7FD6-96C3-48A3-BF34-C5E241A5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CAE4E1C1-CBE3-4781-A172-63E5F331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</p:spPr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9D405DAB-0388-401F-8C6C-2A630E2A5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7</a:t>
            </a:fld>
            <a:endParaRPr lang="lt-LT"/>
          </a:p>
        </p:txBody>
      </p:sp>
      <p:sp>
        <p:nvSpPr>
          <p:cNvPr id="6" name="Pavadinimas 5">
            <a:extLst>
              <a:ext uri="{FF2B5EF4-FFF2-40B4-BE49-F238E27FC236}">
                <a16:creationId xmlns:a16="http://schemas.microsoft.com/office/drawing/2014/main" xmlns="" id="{994C48A0-5558-472F-9BF6-85592E678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168806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Literatūros analizės pagrindinės įžvalgos 2 </a:t>
            </a:r>
            <a:endParaRPr lang="en-US" sz="3200" dirty="0"/>
          </a:p>
        </p:txBody>
      </p:sp>
      <p:sp>
        <p:nvSpPr>
          <p:cNvPr id="7" name="Rodyklė: penkiakampė 6">
            <a:extLst>
              <a:ext uri="{FF2B5EF4-FFF2-40B4-BE49-F238E27FC236}">
                <a16:creationId xmlns:a16="http://schemas.microsoft.com/office/drawing/2014/main" xmlns="" id="{F0FF4BC7-0582-4C23-BC47-2C45FC157DA8}"/>
              </a:ext>
            </a:extLst>
          </p:cNvPr>
          <p:cNvSpPr/>
          <p:nvPr/>
        </p:nvSpPr>
        <p:spPr>
          <a:xfrm>
            <a:off x="848008" y="1713325"/>
            <a:ext cx="2319261" cy="897353"/>
          </a:xfrm>
          <a:prstGeom prst="homePlat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Formalus </a:t>
            </a:r>
          </a:p>
          <a:p>
            <a:pPr algn="ctr"/>
            <a:endParaRPr lang="en-US" dirty="0"/>
          </a:p>
        </p:txBody>
      </p:sp>
      <p:sp>
        <p:nvSpPr>
          <p:cNvPr id="12" name="Rodyklė: penkiakampė 11">
            <a:extLst>
              <a:ext uri="{FF2B5EF4-FFF2-40B4-BE49-F238E27FC236}">
                <a16:creationId xmlns:a16="http://schemas.microsoft.com/office/drawing/2014/main" xmlns="" id="{1AA1BA6B-0563-48C5-BCB0-0833BA4AABEE}"/>
              </a:ext>
            </a:extLst>
          </p:cNvPr>
          <p:cNvSpPr/>
          <p:nvPr/>
        </p:nvSpPr>
        <p:spPr>
          <a:xfrm>
            <a:off x="848007" y="2859427"/>
            <a:ext cx="2319263" cy="897353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Neformalus </a:t>
            </a:r>
          </a:p>
          <a:p>
            <a:pPr algn="ctr"/>
            <a:endParaRPr lang="en-US" dirty="0"/>
          </a:p>
        </p:txBody>
      </p:sp>
      <p:sp>
        <p:nvSpPr>
          <p:cNvPr id="13" name="Rodyklė: penkiakampė 12">
            <a:extLst>
              <a:ext uri="{FF2B5EF4-FFF2-40B4-BE49-F238E27FC236}">
                <a16:creationId xmlns:a16="http://schemas.microsoft.com/office/drawing/2014/main" xmlns="" id="{C63461D2-1E5D-4C2D-8EEC-46C724AD3D23}"/>
              </a:ext>
            </a:extLst>
          </p:cNvPr>
          <p:cNvSpPr/>
          <p:nvPr/>
        </p:nvSpPr>
        <p:spPr>
          <a:xfrm>
            <a:off x="875993" y="4005529"/>
            <a:ext cx="2263290" cy="897353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Savaiminis</a:t>
            </a:r>
            <a:endParaRPr lang="en-US" dirty="0"/>
          </a:p>
        </p:txBody>
      </p:sp>
      <p:sp>
        <p:nvSpPr>
          <p:cNvPr id="10" name="Stačiakampis: suapvalinti kampai 9">
            <a:extLst>
              <a:ext uri="{FF2B5EF4-FFF2-40B4-BE49-F238E27FC236}">
                <a16:creationId xmlns:a16="http://schemas.microsoft.com/office/drawing/2014/main" xmlns="" id="{34B53230-7F27-40E9-9210-610D6CA799D7}"/>
              </a:ext>
            </a:extLst>
          </p:cNvPr>
          <p:cNvSpPr/>
          <p:nvPr/>
        </p:nvSpPr>
        <p:spPr>
          <a:xfrm>
            <a:off x="3167270" y="1713325"/>
            <a:ext cx="5128720" cy="8973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0000"/>
              </a:lnSpc>
            </a:pPr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Struktūra, planas, fiksuota trukmė, detalus mokymas, mokymo vieta, priėmimo tvarka, diplomai, sertifikatai.</a:t>
            </a:r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xmlns="" id="{3047EE86-6865-40ED-93A9-C3ADB0C0DFA6}"/>
              </a:ext>
            </a:extLst>
          </p:cNvPr>
          <p:cNvSpPr/>
          <p:nvPr/>
        </p:nvSpPr>
        <p:spPr>
          <a:xfrm>
            <a:off x="3167270" y="2770670"/>
            <a:ext cx="5128720" cy="10928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Neapibrėžtas: laike, tikslais, priemonėmis. Tenkina asmeninius interesus. Integruotas į ugdymo veiklą. </a:t>
            </a:r>
          </a:p>
          <a:p>
            <a:pPr algn="just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Vyksta šalia pagrindinių mokymo </a:t>
            </a:r>
            <a:r>
              <a:rPr lang="lt-LT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veiklų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Stačiakampis: suapvalinti kampai 14">
            <a:extLst>
              <a:ext uri="{FF2B5EF4-FFF2-40B4-BE49-F238E27FC236}">
                <a16:creationId xmlns:a16="http://schemas.microsoft.com/office/drawing/2014/main" xmlns="" id="{AE618835-665C-4F8D-9F2B-3EDBF991E39E}"/>
              </a:ext>
            </a:extLst>
          </p:cNvPr>
          <p:cNvSpPr/>
          <p:nvPr/>
        </p:nvSpPr>
        <p:spPr>
          <a:xfrm>
            <a:off x="3139287" y="4040826"/>
            <a:ext cx="5128720" cy="8973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Vyksta laisvalaikiu, natūraliai, mokomasi iš patirties, kasdieninės veiklos. Struktūriškai </a:t>
            </a:r>
            <a:r>
              <a:rPr lang="lt-LT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neapibrėžtas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75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0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166191"/>
            <a:ext cx="7886700" cy="50107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Profesinį tobulėjimą skatinantys veiksniai</a:t>
            </a:r>
          </a:p>
          <a:p>
            <a:endParaRPr lang="lt-L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800" dirty="0">
                <a:latin typeface="Arial" panose="020B0604020202020204" pitchFamily="34" charset="0"/>
                <a:cs typeface="Arial" panose="020B0604020202020204" pitchFamily="34" charset="0"/>
              </a:rPr>
              <a:t>Šaltinis: sudaryta darbo autorės, remiantis </a:t>
            </a:r>
            <a:r>
              <a:rPr lang="lt-LT" sz="1800" dirty="0" err="1">
                <a:latin typeface="Arial" panose="020B0604020202020204" pitchFamily="34" charset="0"/>
                <a:cs typeface="Arial" panose="020B0604020202020204" pitchFamily="34" charset="0"/>
              </a:rPr>
              <a:t>Bayar</a:t>
            </a:r>
            <a:r>
              <a:rPr lang="lt-LT" sz="1800" dirty="0">
                <a:latin typeface="Arial" panose="020B0604020202020204" pitchFamily="34" charset="0"/>
                <a:cs typeface="Arial" panose="020B0604020202020204" pitchFamily="34" charset="0"/>
              </a:rPr>
              <a:t> (2013), </a:t>
            </a:r>
            <a:r>
              <a:rPr lang="lt-LT" sz="1800" dirty="0" err="1">
                <a:latin typeface="Arial" panose="020B0604020202020204" pitchFamily="34" charset="0"/>
                <a:cs typeface="Arial" panose="020B0604020202020204" pitchFamily="34" charset="0"/>
              </a:rPr>
              <a:t>Gedviliene</a:t>
            </a:r>
            <a:r>
              <a:rPr lang="lt-LT" sz="1800" dirty="0">
                <a:latin typeface="Arial" panose="020B0604020202020204" pitchFamily="34" charset="0"/>
                <a:cs typeface="Arial" panose="020B0604020202020204" pitchFamily="34" charset="0"/>
              </a:rPr>
              <a:t> ir kt. (2010), Jankauskiene (2010), Monkevičiumi (2017), </a:t>
            </a:r>
            <a:r>
              <a:rPr lang="lt-LT" sz="1800" dirty="0" err="1">
                <a:latin typeface="Arial" panose="020B0604020202020204" pitchFamily="34" charset="0"/>
                <a:cs typeface="Arial" panose="020B0604020202020204" pitchFamily="34" charset="0"/>
              </a:rPr>
              <a:t>O’Connell</a:t>
            </a:r>
            <a:r>
              <a:rPr lang="lt-LT" sz="1800" dirty="0">
                <a:latin typeface="Arial" panose="020B0604020202020204" pitchFamily="34" charset="0"/>
                <a:cs typeface="Arial" panose="020B0604020202020204" pitchFamily="34" charset="0"/>
              </a:rPr>
              <a:t> (2010).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8</a:t>
            </a:fld>
            <a:endParaRPr lang="lt-LT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911581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T</a:t>
            </a:r>
            <a:r>
              <a:rPr lang="en-GB" dirty="0" smtClean="0"/>
              <a:t>e</a:t>
            </a:r>
            <a:r>
              <a:rPr lang="lt-LT" dirty="0" smtClean="0"/>
              <a:t>orinis </a:t>
            </a:r>
            <a:r>
              <a:rPr lang="lt-LT" dirty="0"/>
              <a:t>modelis</a:t>
            </a:r>
            <a:br>
              <a:rPr lang="lt-LT" dirty="0"/>
            </a:br>
            <a:endParaRPr lang="en-US" dirty="0"/>
          </a:p>
        </p:txBody>
      </p:sp>
      <p:sp>
        <p:nvSpPr>
          <p:cNvPr id="9" name="Stačiakampis: suapvalinti kampai 8">
            <a:extLst>
              <a:ext uri="{FF2B5EF4-FFF2-40B4-BE49-F238E27FC236}">
                <a16:creationId xmlns:a16="http://schemas.microsoft.com/office/drawing/2014/main" xmlns="" id="{B71A1596-7E5D-4314-8B51-1AAFDB1ED7E5}"/>
              </a:ext>
            </a:extLst>
          </p:cNvPr>
          <p:cNvSpPr/>
          <p:nvPr/>
        </p:nvSpPr>
        <p:spPr>
          <a:xfrm>
            <a:off x="5534430" y="1702036"/>
            <a:ext cx="2515872" cy="6844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Charakteristikos, tikslai, kompetencijos 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dyklė: penkiakampė 9">
            <a:extLst>
              <a:ext uri="{FF2B5EF4-FFF2-40B4-BE49-F238E27FC236}">
                <a16:creationId xmlns:a16="http://schemas.microsoft.com/office/drawing/2014/main" xmlns="" id="{256D6C3D-0CB6-4F1F-869D-8C9435895759}"/>
              </a:ext>
            </a:extLst>
          </p:cNvPr>
          <p:cNvSpPr/>
          <p:nvPr/>
        </p:nvSpPr>
        <p:spPr>
          <a:xfrm>
            <a:off x="2905529" y="1702036"/>
            <a:ext cx="2515872" cy="684406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Mokytojų asmeninės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dyklė: penkiakampė 14">
            <a:extLst>
              <a:ext uri="{FF2B5EF4-FFF2-40B4-BE49-F238E27FC236}">
                <a16:creationId xmlns:a16="http://schemas.microsoft.com/office/drawing/2014/main" xmlns="" id="{6E3D131F-15FA-49AD-983A-48C018D284FF}"/>
              </a:ext>
            </a:extLst>
          </p:cNvPr>
          <p:cNvSpPr/>
          <p:nvPr/>
        </p:nvSpPr>
        <p:spPr>
          <a:xfrm>
            <a:off x="846274" y="1757497"/>
            <a:ext cx="2013503" cy="742532"/>
          </a:xfrm>
          <a:prstGeom prst="homePlat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Vidiniai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tačiakampis: suapvalinti kampai 17">
            <a:extLst>
              <a:ext uri="{FF2B5EF4-FFF2-40B4-BE49-F238E27FC236}">
                <a16:creationId xmlns:a16="http://schemas.microsoft.com/office/drawing/2014/main" xmlns="" id="{0E7E03DA-BE64-4D7D-88F4-6CB7256BF97E}"/>
              </a:ext>
            </a:extLst>
          </p:cNvPr>
          <p:cNvSpPr/>
          <p:nvPr/>
        </p:nvSpPr>
        <p:spPr>
          <a:xfrm>
            <a:off x="5551823" y="4025796"/>
            <a:ext cx="2515872" cy="6342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Kultūra, procesas, struktūra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tačiakampis: suapvalinti kampai 18">
            <a:extLst>
              <a:ext uri="{FF2B5EF4-FFF2-40B4-BE49-F238E27FC236}">
                <a16:creationId xmlns:a16="http://schemas.microsoft.com/office/drawing/2014/main" xmlns="" id="{1EE79761-98B3-49F6-835D-77DC4AE758CC}"/>
              </a:ext>
            </a:extLst>
          </p:cNvPr>
          <p:cNvSpPr/>
          <p:nvPr/>
        </p:nvSpPr>
        <p:spPr>
          <a:xfrm>
            <a:off x="5534430" y="3224331"/>
            <a:ext cx="2515872" cy="6342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Kokybė, prieinamumas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dyklė: penkiakampė 19">
            <a:extLst>
              <a:ext uri="{FF2B5EF4-FFF2-40B4-BE49-F238E27FC236}">
                <a16:creationId xmlns:a16="http://schemas.microsoft.com/office/drawing/2014/main" xmlns="" id="{D5DBB29B-85ED-43F2-832B-AF5767F67825}"/>
              </a:ext>
            </a:extLst>
          </p:cNvPr>
          <p:cNvSpPr/>
          <p:nvPr/>
        </p:nvSpPr>
        <p:spPr>
          <a:xfrm>
            <a:off x="2942589" y="2500029"/>
            <a:ext cx="2515872" cy="684406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Socialinių partnerysčių / tinklų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dyklė: penkiakampė 20">
            <a:extLst>
              <a:ext uri="{FF2B5EF4-FFF2-40B4-BE49-F238E27FC236}">
                <a16:creationId xmlns:a16="http://schemas.microsoft.com/office/drawing/2014/main" xmlns="" id="{6F27B68D-E888-4B55-AC38-6EB71204A073}"/>
              </a:ext>
            </a:extLst>
          </p:cNvPr>
          <p:cNvSpPr/>
          <p:nvPr/>
        </p:nvSpPr>
        <p:spPr>
          <a:xfrm>
            <a:off x="2927054" y="3254516"/>
            <a:ext cx="2515872" cy="684406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Profesinio tobulėjimo formų pasiūla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dyklė: penkiakampė 21">
            <a:extLst>
              <a:ext uri="{FF2B5EF4-FFF2-40B4-BE49-F238E27FC236}">
                <a16:creationId xmlns:a16="http://schemas.microsoft.com/office/drawing/2014/main" xmlns="" id="{ED7CB4E4-A3D6-4B57-B2BE-2ED4C80EB536}"/>
              </a:ext>
            </a:extLst>
          </p:cNvPr>
          <p:cNvSpPr/>
          <p:nvPr/>
        </p:nvSpPr>
        <p:spPr>
          <a:xfrm>
            <a:off x="2927054" y="4028604"/>
            <a:ext cx="2515872" cy="684406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Instituciniai / organizaciniai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dyklė: penkiakampė 22">
            <a:extLst>
              <a:ext uri="{FF2B5EF4-FFF2-40B4-BE49-F238E27FC236}">
                <a16:creationId xmlns:a16="http://schemas.microsoft.com/office/drawing/2014/main" xmlns="" id="{11DC4780-1589-411E-8B47-7A9B378F0AC9}"/>
              </a:ext>
            </a:extLst>
          </p:cNvPr>
          <p:cNvSpPr/>
          <p:nvPr/>
        </p:nvSpPr>
        <p:spPr>
          <a:xfrm>
            <a:off x="2942589" y="4829390"/>
            <a:ext cx="2515872" cy="684406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Vadovų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tačiakampis: suapvalinti kampai 23">
            <a:extLst>
              <a:ext uri="{FF2B5EF4-FFF2-40B4-BE49-F238E27FC236}">
                <a16:creationId xmlns:a16="http://schemas.microsoft.com/office/drawing/2014/main" xmlns="" id="{9B26E4D4-F1F7-413A-BE86-13ED19AA952F}"/>
              </a:ext>
            </a:extLst>
          </p:cNvPr>
          <p:cNvSpPr/>
          <p:nvPr/>
        </p:nvSpPr>
        <p:spPr>
          <a:xfrm>
            <a:off x="5534430" y="4777392"/>
            <a:ext cx="2515872" cy="8379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Asmeniniai</a:t>
            </a:r>
            <a:r>
              <a:rPr lang="lt-LT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tarpasmeniniai, </a:t>
            </a:r>
            <a:r>
              <a:rPr lang="lt-LT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vadybiniai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odyklė: penkiakampė 24">
            <a:extLst>
              <a:ext uri="{FF2B5EF4-FFF2-40B4-BE49-F238E27FC236}">
                <a16:creationId xmlns:a16="http://schemas.microsoft.com/office/drawing/2014/main" xmlns="" id="{9F042053-8BBD-45C7-BA26-E9B13AF546A6}"/>
              </a:ext>
            </a:extLst>
          </p:cNvPr>
          <p:cNvSpPr/>
          <p:nvPr/>
        </p:nvSpPr>
        <p:spPr>
          <a:xfrm>
            <a:off x="846274" y="3541431"/>
            <a:ext cx="2045666" cy="89735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Išoriniai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Stačiakampis: suapvalinti kampai 25">
            <a:extLst>
              <a:ext uri="{FF2B5EF4-FFF2-40B4-BE49-F238E27FC236}">
                <a16:creationId xmlns:a16="http://schemas.microsoft.com/office/drawing/2014/main" xmlns="" id="{D686BED3-F70E-4AD4-81CF-CC87B42A75DF}"/>
              </a:ext>
            </a:extLst>
          </p:cNvPr>
          <p:cNvSpPr/>
          <p:nvPr/>
        </p:nvSpPr>
        <p:spPr>
          <a:xfrm>
            <a:off x="5529205" y="2488286"/>
            <a:ext cx="2515872" cy="6342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Bendradarbiavimas, dalijimasis patirtimi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11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>
            <a:extLst>
              <a:ext uri="{FF2B5EF4-FFF2-40B4-BE49-F238E27FC236}">
                <a16:creationId xmlns:a16="http://schemas.microsoft.com/office/drawing/2014/main" xmlns="" id="{3B951666-7CC0-40B8-BB7A-183A2945A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lt-L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3500" b="1" dirty="0">
                <a:latin typeface="Arial" panose="020B0604020202020204" pitchFamily="34" charset="0"/>
                <a:cs typeface="Arial" panose="020B0604020202020204" pitchFamily="34" charset="0"/>
              </a:rPr>
              <a:t>Empirinio tyrimo uždaviniai:</a:t>
            </a:r>
            <a:endParaRPr lang="en-US"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1. Identifikuoti, kokios profesinio tobulėjimo formos skatina / trukdo mokytojų dalyvavimą.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2. Identifikuoti, kokie veiksniai skatina mokytojus dalyvauti metodinių būrelių veiklose.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3. Identifikuoti, kokie veiksniai trukdo mokytojams dalyvauti metodinių būrelių veiklose.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AF5E2D08-F7A0-452C-9FEB-FBB4356F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2AEA4C2A-0C44-4CD1-86C5-6847E83CD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5288E99C-55A7-4A48-8127-40EB2CA4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9</a:t>
            </a:fld>
            <a:endParaRPr lang="lt-LT"/>
          </a:p>
        </p:txBody>
      </p:sp>
      <p:sp>
        <p:nvSpPr>
          <p:cNvPr id="6" name="Pavadinimas 5">
            <a:extLst>
              <a:ext uri="{FF2B5EF4-FFF2-40B4-BE49-F238E27FC236}">
                <a16:creationId xmlns:a16="http://schemas.microsoft.com/office/drawing/2014/main" xmlns="" id="{D257D3AE-46BD-470C-9683-34D56ACE2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Empirinis tyrimas 1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tačiakampis: suapvalinti kampai 6">
            <a:extLst>
              <a:ext uri="{FF2B5EF4-FFF2-40B4-BE49-F238E27FC236}">
                <a16:creationId xmlns:a16="http://schemas.microsoft.com/office/drawing/2014/main" xmlns="" id="{30397971-4529-41DF-ADE7-7011FBC5FF2D}"/>
              </a:ext>
            </a:extLst>
          </p:cNvPr>
          <p:cNvSpPr/>
          <p:nvPr/>
        </p:nvSpPr>
        <p:spPr>
          <a:xfrm>
            <a:off x="628650" y="1447451"/>
            <a:ext cx="7773227" cy="1325563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t-L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Empirinio tyrimo tikslas</a:t>
            </a:r>
            <a:r>
              <a:rPr lang="lt-L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─ atskleisti veiksnius, skatinančius ir / ar trukdančius  mokytojų dalyvavimui profesinio tobulinimosi veiklose. </a:t>
            </a:r>
          </a:p>
        </p:txBody>
      </p:sp>
    </p:spTree>
    <p:extLst>
      <p:ext uri="{BB962C8B-B14F-4D97-AF65-F5344CB8AC3E}">
        <p14:creationId xmlns:p14="http://schemas.microsoft.com/office/powerpoint/2010/main" val="223060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>
            <a:extLst>
              <a:ext uri="{FF2B5EF4-FFF2-40B4-BE49-F238E27FC236}">
                <a16:creationId xmlns:a16="http://schemas.microsoft.com/office/drawing/2014/main" xmlns="" id="{E944F65C-BBC3-4DE4-B1F3-29F51322B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63757"/>
            <a:ext cx="7886700" cy="461320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lt-LT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Tyrimo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imtis 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─ patogioji atranka.</a:t>
            </a:r>
          </a:p>
          <a:p>
            <a:pPr marL="0" indent="0" algn="just">
              <a:buNone/>
            </a:pP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Atrankos kriterijai 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šiame tyrime: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/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respondentai mokytojai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iš skirtingų vietovių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/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atstovauja skirtingas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švietimo </a:t>
            </a:r>
            <a:r>
              <a:rPr lang="lt-LT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įstaigas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/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iš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įvairių metodinių būrelių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 fontAlgn="base"/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Duomenų analizė atliekama taikant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turinio (</a:t>
            </a:r>
            <a:r>
              <a:rPr lang="lt-LT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) analizę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fontAlgn="base">
              <a:buNone/>
            </a:pPr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Šaltinis: </a:t>
            </a:r>
            <a:r>
              <a:rPr lang="lt-LT" sz="2000" dirty="0" err="1">
                <a:latin typeface="Arial" panose="020B0604020202020204" pitchFamily="34" charset="0"/>
                <a:cs typeface="Arial" panose="020B0604020202020204" pitchFamily="34" charset="0"/>
              </a:rPr>
              <a:t>Žydžiūnaitė</a:t>
            </a:r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 (2011), </a:t>
            </a:r>
            <a:r>
              <a:rPr lang="lt-LT" sz="2000" dirty="0" err="1">
                <a:latin typeface="Arial" panose="020B0604020202020204" pitchFamily="34" charset="0"/>
                <a:cs typeface="Arial" panose="020B0604020202020204" pitchFamily="34" charset="0"/>
              </a:rPr>
              <a:t>Tidikis</a:t>
            </a:r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 (2003)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F8B37662-37B6-457D-8B21-6C15B0E4A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D8550F89-30C2-47F7-A41F-F500AA3F0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7066516A-853C-4ADF-93A4-ED0B6311F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10</a:t>
            </a:fld>
            <a:endParaRPr lang="lt-LT"/>
          </a:p>
        </p:txBody>
      </p:sp>
      <p:sp>
        <p:nvSpPr>
          <p:cNvPr id="6" name="Pavadinimas 5">
            <a:extLst>
              <a:ext uri="{FF2B5EF4-FFF2-40B4-BE49-F238E27FC236}">
                <a16:creationId xmlns:a16="http://schemas.microsoft.com/office/drawing/2014/main" xmlns="" id="{70C77F16-300F-4E37-A9C8-51FAE7D71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Empirinis tyrimas 2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tačiakampis: suapvalinti kampai 6">
            <a:extLst>
              <a:ext uri="{FF2B5EF4-FFF2-40B4-BE49-F238E27FC236}">
                <a16:creationId xmlns:a16="http://schemas.microsoft.com/office/drawing/2014/main" xmlns="" id="{30397971-4529-41DF-ADE7-7011FBC5FF2D}"/>
              </a:ext>
            </a:extLst>
          </p:cNvPr>
          <p:cNvSpPr/>
          <p:nvPr/>
        </p:nvSpPr>
        <p:spPr>
          <a:xfrm>
            <a:off x="687266" y="1477108"/>
            <a:ext cx="7773227" cy="90198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  <a:t>Atliktas </a:t>
            </a:r>
            <a:r>
              <a:rPr lang="lt-LT" sz="2400" b="1" dirty="0">
                <a:latin typeface="Arial" panose="020B0604020202020204" pitchFamily="34" charset="0"/>
                <a:cs typeface="Arial" panose="020B0604020202020204" pitchFamily="34" charset="0"/>
              </a:rPr>
              <a:t>kokybinis tyrimas </a:t>
            </a:r>
            <a: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  <a:t>– pusiau struktūruotas interviu.</a:t>
            </a:r>
          </a:p>
        </p:txBody>
      </p:sp>
    </p:spTree>
    <p:extLst>
      <p:ext uri="{BB962C8B-B14F-4D97-AF65-F5344CB8AC3E}">
        <p14:creationId xmlns:p14="http://schemas.microsoft.com/office/powerpoint/2010/main" val="286875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>
            <a:extLst>
              <a:ext uri="{FF2B5EF4-FFF2-40B4-BE49-F238E27FC236}">
                <a16:creationId xmlns:a16="http://schemas.microsoft.com/office/drawing/2014/main" xmlns="" id="{C19D07A2-646F-4083-9E2D-30B82F836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Gauti atsakymai padėjo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nustatyti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 labiausiai priimtinas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profesinio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tobulėjimo formas ir kokie veiksniai 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skatina / trukdo juose dalyvauti</a:t>
            </a:r>
            <a:r>
              <a:rPr lang="lt-LT" dirty="0"/>
              <a:t>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2729568C-71F8-4636-9505-1E9E8E97F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BFA203CE-9A6D-4B49-B49F-99FF8F4E5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C479BFA3-4C9C-423F-A2FD-1107F3EA6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11</a:t>
            </a:fld>
            <a:endParaRPr lang="lt-LT"/>
          </a:p>
        </p:txBody>
      </p:sp>
      <p:sp>
        <p:nvSpPr>
          <p:cNvPr id="6" name="Pavadinimas 5">
            <a:extLst>
              <a:ext uri="{FF2B5EF4-FFF2-40B4-BE49-F238E27FC236}">
                <a16:creationId xmlns:a16="http://schemas.microsoft.com/office/drawing/2014/main" xmlns="" id="{D9DA21F2-2ED8-4F86-8640-DBF70BCDE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Tyrimo instrumento sandara 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Kalbos debesėlis: stačiakampis 6">
            <a:extLst>
              <a:ext uri="{FF2B5EF4-FFF2-40B4-BE49-F238E27FC236}">
                <a16:creationId xmlns:a16="http://schemas.microsoft.com/office/drawing/2014/main" xmlns="" id="{84219444-D518-4A39-BA98-C91E31921724}"/>
              </a:ext>
            </a:extLst>
          </p:cNvPr>
          <p:cNvSpPr/>
          <p:nvPr/>
        </p:nvSpPr>
        <p:spPr>
          <a:xfrm>
            <a:off x="866273" y="1989220"/>
            <a:ext cx="1944103" cy="2304483"/>
          </a:xfrm>
          <a:prstGeom prst="wedgeRectCallout">
            <a:avLst>
              <a:gd name="adj1" fmla="val -23746"/>
              <a:gd name="adj2" fmla="val 60970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Ar dalyvaujate prof. tobulėjimo veiklose? Kokiose? Kokios profesinio tobulėjimo veiklos Jums priimtiniausios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Kalbos debesėlis: stačiakampis 7">
            <a:extLst>
              <a:ext uri="{FF2B5EF4-FFF2-40B4-BE49-F238E27FC236}">
                <a16:creationId xmlns:a16="http://schemas.microsoft.com/office/drawing/2014/main" xmlns="" id="{0770264C-9A8A-4087-BEFB-8B6936794EB4}"/>
              </a:ext>
            </a:extLst>
          </p:cNvPr>
          <p:cNvSpPr/>
          <p:nvPr/>
        </p:nvSpPr>
        <p:spPr>
          <a:xfrm>
            <a:off x="3147260" y="2292625"/>
            <a:ext cx="1825793" cy="2001077"/>
          </a:xfrm>
          <a:prstGeom prst="wedgeRectCallou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Kas jus asmeniškai skatina dalyvauti profesinio tobulėjimo veiklose?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Kalbos debesėlis: stačiakampis 8">
            <a:extLst>
              <a:ext uri="{FF2B5EF4-FFF2-40B4-BE49-F238E27FC236}">
                <a16:creationId xmlns:a16="http://schemas.microsoft.com/office/drawing/2014/main" xmlns="" id="{8F78F046-1A5B-465C-955F-F3049136A2F3}"/>
              </a:ext>
            </a:extLst>
          </p:cNvPr>
          <p:cNvSpPr/>
          <p:nvPr/>
        </p:nvSpPr>
        <p:spPr>
          <a:xfrm>
            <a:off x="5315953" y="2663687"/>
            <a:ext cx="1389647" cy="1630016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Kodėl tai svarbu?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Kalbos debesėlis: stačiakampis 9">
            <a:extLst>
              <a:ext uri="{FF2B5EF4-FFF2-40B4-BE49-F238E27FC236}">
                <a16:creationId xmlns:a16="http://schemas.microsoft.com/office/drawing/2014/main" xmlns="" id="{6723BF6F-7460-4975-9374-1B4EFABA846E}"/>
              </a:ext>
            </a:extLst>
          </p:cNvPr>
          <p:cNvSpPr/>
          <p:nvPr/>
        </p:nvSpPr>
        <p:spPr>
          <a:xfrm>
            <a:off x="7042484" y="3047999"/>
            <a:ext cx="1389647" cy="1245703"/>
          </a:xfrm>
          <a:prstGeom prst="wedgeRect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Ką norėtumėte daryti kitaip?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60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>
            <a:extLst>
              <a:ext uri="{FF2B5EF4-FFF2-40B4-BE49-F238E27FC236}">
                <a16:creationId xmlns:a16="http://schemas.microsoft.com/office/drawing/2014/main" xmlns="" id="{C19D07A2-646F-4083-9E2D-30B82F836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lt-LT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Gauti </a:t>
            </a:r>
            <a:r>
              <a:rPr lang="lt-LT" sz="3000" dirty="0">
                <a:latin typeface="Arial" panose="020B0604020202020204" pitchFamily="34" charset="0"/>
                <a:cs typeface="Arial" panose="020B0604020202020204" pitchFamily="34" charset="0"/>
              </a:rPr>
              <a:t>atsakymai </a:t>
            </a:r>
            <a:r>
              <a:rPr lang="lt-LT" sz="3000" b="1" dirty="0">
                <a:latin typeface="Arial" panose="020B0604020202020204" pitchFamily="34" charset="0"/>
                <a:cs typeface="Arial" panose="020B0604020202020204" pitchFamily="34" charset="0"/>
              </a:rPr>
              <a:t>padeda nustatyti veiksnius</a:t>
            </a:r>
            <a:r>
              <a:rPr lang="lt-LT" sz="3000" dirty="0">
                <a:latin typeface="Arial" panose="020B0604020202020204" pitchFamily="34" charset="0"/>
                <a:cs typeface="Arial" panose="020B0604020202020204" pitchFamily="34" charset="0"/>
              </a:rPr>
              <a:t>, skatinančius / trukdančius profesiniam tobulėjimui </a:t>
            </a:r>
            <a:r>
              <a:rPr lang="lt-LT" sz="3000" b="1" dirty="0">
                <a:latin typeface="Arial" panose="020B0604020202020204" pitchFamily="34" charset="0"/>
                <a:cs typeface="Arial" panose="020B0604020202020204" pitchFamily="34" charset="0"/>
              </a:rPr>
              <a:t>per metodinių būrelių veiklą</a:t>
            </a:r>
            <a:r>
              <a:rPr lang="lt-LT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lt-LT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2729568C-71F8-4636-9505-1E9E8E97F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BFA203CE-9A6D-4B49-B49F-99FF8F4E5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C479BFA3-4C9C-423F-A2FD-1107F3EA6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12</a:t>
            </a:fld>
            <a:endParaRPr lang="lt-LT"/>
          </a:p>
        </p:txBody>
      </p:sp>
      <p:sp>
        <p:nvSpPr>
          <p:cNvPr id="6" name="Pavadinimas 5">
            <a:extLst>
              <a:ext uri="{FF2B5EF4-FFF2-40B4-BE49-F238E27FC236}">
                <a16:creationId xmlns:a16="http://schemas.microsoft.com/office/drawing/2014/main" xmlns="" id="{D9DA21F2-2ED8-4F86-8640-DBF70BCDE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/>
              <a:t>Tyrimo instrumento sandara 2</a:t>
            </a:r>
            <a:endParaRPr lang="en-US" dirty="0"/>
          </a:p>
        </p:txBody>
      </p:sp>
      <p:sp>
        <p:nvSpPr>
          <p:cNvPr id="11" name="Kalbos debesėlis: stačiakampis 10">
            <a:extLst>
              <a:ext uri="{FF2B5EF4-FFF2-40B4-BE49-F238E27FC236}">
                <a16:creationId xmlns:a16="http://schemas.microsoft.com/office/drawing/2014/main" xmlns="" id="{B07E5408-10D3-40B4-B6CA-93ECDF07EA47}"/>
              </a:ext>
            </a:extLst>
          </p:cNvPr>
          <p:cNvSpPr/>
          <p:nvPr/>
        </p:nvSpPr>
        <p:spPr>
          <a:xfrm>
            <a:off x="547479" y="1319822"/>
            <a:ext cx="1912893" cy="1935097"/>
          </a:xfrm>
          <a:prstGeom prst="wedgeRectCallout">
            <a:avLst>
              <a:gd name="adj1" fmla="val -23604"/>
              <a:gd name="adj2" fmla="val 80306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1600" dirty="0">
                <a:latin typeface="Arial" panose="020B0604020202020204" pitchFamily="34" charset="0"/>
                <a:cs typeface="Arial" panose="020B0604020202020204" pitchFamily="34" charset="0"/>
              </a:rPr>
              <a:t>Kaip vertinate metodinių būrelių veiklą rajono mastu? Ar atitinka Jūsų lūkesčius profesiniam tobulėjimui?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Kalbos debesėlis: stačiakampis 11">
            <a:extLst>
              <a:ext uri="{FF2B5EF4-FFF2-40B4-BE49-F238E27FC236}">
                <a16:creationId xmlns:a16="http://schemas.microsoft.com/office/drawing/2014/main" xmlns="" id="{4C7447B2-765E-438F-BB55-EFBDB0C1F674}"/>
              </a:ext>
            </a:extLst>
          </p:cNvPr>
          <p:cNvSpPr/>
          <p:nvPr/>
        </p:nvSpPr>
        <p:spPr>
          <a:xfrm>
            <a:off x="2974723" y="1319823"/>
            <a:ext cx="1543050" cy="3556978"/>
          </a:xfrm>
          <a:prstGeom prst="wedgeRectCallout">
            <a:avLst>
              <a:gd name="adj1" fmla="val -30544"/>
              <a:gd name="adj2" fmla="val 61077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Kiek technologinių priemonių naudojimas, </a:t>
            </a:r>
            <a:r>
              <a:rPr lang="lt-LT" dirty="0" err="1">
                <a:latin typeface="Arial" panose="020B0604020202020204" pitchFamily="34" charset="0"/>
                <a:cs typeface="Arial" panose="020B0604020202020204" pitchFamily="34" charset="0"/>
              </a:rPr>
              <a:t>inovatyvios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, materialinės priemonės,  būtų svarbus Jūsų aktyvesniam dalyvavimui metodinėje veikloje?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Kalbos debesėlis: stačiakampis 12">
            <a:extLst>
              <a:ext uri="{FF2B5EF4-FFF2-40B4-BE49-F238E27FC236}">
                <a16:creationId xmlns:a16="http://schemas.microsoft.com/office/drawing/2014/main" xmlns="" id="{0B7AE285-8817-460B-8F0B-DAD8D33CB304}"/>
              </a:ext>
            </a:extLst>
          </p:cNvPr>
          <p:cNvSpPr/>
          <p:nvPr/>
        </p:nvSpPr>
        <p:spPr>
          <a:xfrm>
            <a:off x="5255468" y="4068417"/>
            <a:ext cx="1787016" cy="984845"/>
          </a:xfrm>
          <a:prstGeom prst="wedgeRectCallou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Ką galėtų padaryti Jūsų vadovas &lt;..&gt;?  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Kalbos debesėlis: stačiakampis 13">
            <a:extLst>
              <a:ext uri="{FF2B5EF4-FFF2-40B4-BE49-F238E27FC236}">
                <a16:creationId xmlns:a16="http://schemas.microsoft.com/office/drawing/2014/main" xmlns="" id="{70CFA13E-779F-415F-A96E-4004047842F3}"/>
              </a:ext>
            </a:extLst>
          </p:cNvPr>
          <p:cNvSpPr/>
          <p:nvPr/>
        </p:nvSpPr>
        <p:spPr>
          <a:xfrm>
            <a:off x="7186862" y="3246900"/>
            <a:ext cx="1793015" cy="1512669"/>
          </a:xfrm>
          <a:prstGeom prst="wedgeRectCallout">
            <a:avLst>
              <a:gd name="adj1" fmla="val -44425"/>
              <a:gd name="adj2" fmla="val 7316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 aktyviai diskutuojate, siūlote idėjas, sprendimus metodinių pasitarimų metu?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Kalbos debesėlis: stačiakampis 14">
            <a:extLst>
              <a:ext uri="{FF2B5EF4-FFF2-40B4-BE49-F238E27FC236}">
                <a16:creationId xmlns:a16="http://schemas.microsoft.com/office/drawing/2014/main" xmlns="" id="{5B1F6E41-064E-442B-8AB0-EE919165102D}"/>
              </a:ext>
            </a:extLst>
          </p:cNvPr>
          <p:cNvSpPr/>
          <p:nvPr/>
        </p:nvSpPr>
        <p:spPr>
          <a:xfrm>
            <a:off x="1248279" y="3493017"/>
            <a:ext cx="1636294" cy="1555387"/>
          </a:xfrm>
          <a:prstGeom prst="wedgeRectCallou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Kiek aktyviai  būrelio nariai įsitraukia į diskusijas?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Kalbos debesėlis: stačiakampis 15">
            <a:extLst>
              <a:ext uri="{FF2B5EF4-FFF2-40B4-BE49-F238E27FC236}">
                <a16:creationId xmlns:a16="http://schemas.microsoft.com/office/drawing/2014/main" xmlns="" id="{8979008A-2435-46F9-AD46-1D46C8BCCA3A}"/>
              </a:ext>
            </a:extLst>
          </p:cNvPr>
          <p:cNvSpPr/>
          <p:nvPr/>
        </p:nvSpPr>
        <p:spPr>
          <a:xfrm>
            <a:off x="4626229" y="1319822"/>
            <a:ext cx="1831720" cy="2417290"/>
          </a:xfrm>
          <a:prstGeom prst="wedgeRectCallout">
            <a:avLst>
              <a:gd name="adj1" fmla="val -33855"/>
              <a:gd name="adj2" fmla="val 82404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1600" dirty="0">
                <a:latin typeface="Arial" panose="020B0604020202020204" pitchFamily="34" charset="0"/>
                <a:cs typeface="Arial" panose="020B0604020202020204" pitchFamily="34" charset="0"/>
              </a:rPr>
              <a:t>Jūsų dalyvavimas &lt;...&gt; atspindi asmeninį poreikį tobulėti profesinėje srityje ar labiau susiję su įstaigos metiniu veiklos planu, strategija?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Kalbos debesėlis: stačiakampis 17">
            <a:extLst>
              <a:ext uri="{FF2B5EF4-FFF2-40B4-BE49-F238E27FC236}">
                <a16:creationId xmlns:a16="http://schemas.microsoft.com/office/drawing/2014/main" xmlns="" id="{B207CE49-FA20-445D-9598-8FC4BD3027A7}"/>
              </a:ext>
            </a:extLst>
          </p:cNvPr>
          <p:cNvSpPr/>
          <p:nvPr/>
        </p:nvSpPr>
        <p:spPr>
          <a:xfrm>
            <a:off x="6629311" y="1319822"/>
            <a:ext cx="1787015" cy="1639948"/>
          </a:xfrm>
          <a:prstGeom prst="wedgeRectCallout">
            <a:avLst>
              <a:gd name="adj1" fmla="val -45940"/>
              <a:gd name="adj2" fmla="val 89029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>
                <a:latin typeface="Arial" panose="020B0604020202020204" pitchFamily="34" charset="0"/>
                <a:cs typeface="Arial" panose="020B0604020202020204" pitchFamily="34" charset="0"/>
              </a:rPr>
              <a:t>Kas galėtų paskatinti mokytojus aktyviau  dalyvauti metodinių būrelių veikloje?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86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>
            <a:extLst>
              <a:ext uri="{FF2B5EF4-FFF2-40B4-BE49-F238E27FC236}">
                <a16:creationId xmlns:a16="http://schemas.microsoft.com/office/drawing/2014/main" xmlns="" id="{BEA7FDCE-5F47-486F-94DD-60D4F4DF1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1. Identifikuoti, kokios profesinio tobulėjimo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formos ir veiksniai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, skatina / trukdo mokytojų profesinį 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tobulėjimą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3FF75983-0E18-4F74-96CE-25BD64608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3056E45D-E86C-4F0C-9F9A-796562C59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2C6B83E2-129D-4DFB-9C28-6A03C325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13</a:t>
            </a:fld>
            <a:endParaRPr lang="lt-LT"/>
          </a:p>
        </p:txBody>
      </p:sp>
      <p:sp>
        <p:nvSpPr>
          <p:cNvPr id="6" name="Pavadinimas 5">
            <a:extLst>
              <a:ext uri="{FF2B5EF4-FFF2-40B4-BE49-F238E27FC236}">
                <a16:creationId xmlns:a16="http://schemas.microsoft.com/office/drawing/2014/main" xmlns="" id="{9315E336-0A76-4063-A0C8-8BD48DFC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Pagrindiniai </a:t>
            </a:r>
            <a:r>
              <a:rPr lang="lt-LT" dirty="0"/>
              <a:t>empirinio tyrimo rezultatai 1 </a:t>
            </a:r>
            <a:endParaRPr lang="en-US" dirty="0"/>
          </a:p>
        </p:txBody>
      </p:sp>
      <p:sp>
        <p:nvSpPr>
          <p:cNvPr id="7" name="Kalbos debesėlis: stačiakampis 6">
            <a:extLst>
              <a:ext uri="{FF2B5EF4-FFF2-40B4-BE49-F238E27FC236}">
                <a16:creationId xmlns:a16="http://schemas.microsoft.com/office/drawing/2014/main" xmlns="" id="{371E7C19-54D2-4D15-8271-4FDA421F9FBD}"/>
              </a:ext>
            </a:extLst>
          </p:cNvPr>
          <p:cNvSpPr/>
          <p:nvPr/>
        </p:nvSpPr>
        <p:spPr>
          <a:xfrm>
            <a:off x="1093621" y="2652785"/>
            <a:ext cx="2282992" cy="1905699"/>
          </a:xfrm>
          <a:prstGeom prst="wedgeRectCallout">
            <a:avLst>
              <a:gd name="adj1" fmla="val -21994"/>
              <a:gd name="adj2" fmla="val 65282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i="1" dirty="0">
                <a:latin typeface="Arial" panose="020B0604020202020204" pitchFamily="34" charset="0"/>
                <a:cs typeface="Arial" panose="020B0604020202020204" pitchFamily="34" charset="0"/>
              </a:rPr>
              <a:t>Vidiniai veiksniai: 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suinteresuotumas, </a:t>
            </a:r>
            <a:r>
              <a:rPr lang="lt-LT" dirty="0" err="1">
                <a:latin typeface="Arial" panose="020B0604020202020204" pitchFamily="34" charset="0"/>
                <a:cs typeface="Arial" panose="020B0604020202020204" pitchFamily="34" charset="0"/>
              </a:rPr>
              <a:t>savimotyvacija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, lyderystė, siekis būti profesionalesniu, įvertinimas ir mokytojo iniciatyva.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Kalbos debesėlis: stačiakampis 7">
            <a:extLst>
              <a:ext uri="{FF2B5EF4-FFF2-40B4-BE49-F238E27FC236}">
                <a16:creationId xmlns:a16="http://schemas.microsoft.com/office/drawing/2014/main" xmlns="" id="{9D6B1512-E68C-4AB5-951D-483419258FE1}"/>
              </a:ext>
            </a:extLst>
          </p:cNvPr>
          <p:cNvSpPr/>
          <p:nvPr/>
        </p:nvSpPr>
        <p:spPr>
          <a:xfrm>
            <a:off x="3654594" y="1814451"/>
            <a:ext cx="2136608" cy="2777377"/>
          </a:xfrm>
          <a:prstGeom prst="wedgeRectCallout">
            <a:avLst>
              <a:gd name="adj1" fmla="val -20833"/>
              <a:gd name="adj2" fmla="val 596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i="1" dirty="0">
                <a:latin typeface="Arial" panose="020B0604020202020204" pitchFamily="34" charset="0"/>
                <a:cs typeface="Arial" panose="020B0604020202020204" pitchFamily="34" charset="0"/>
              </a:rPr>
              <a:t>Išoriniai veiksniai: Tarpusavio santykiai</a:t>
            </a:r>
            <a:r>
              <a:rPr lang="lt-LT" sz="1600" dirty="0">
                <a:latin typeface="Arial" panose="020B0604020202020204" pitchFamily="34" charset="0"/>
                <a:cs typeface="Arial" panose="020B0604020202020204" pitchFamily="34" charset="0"/>
              </a:rPr>
              <a:t> (dalijimasis patirtimi, bendra veikla).</a:t>
            </a:r>
          </a:p>
          <a:p>
            <a:pPr algn="ctr"/>
            <a:r>
              <a:rPr lang="lt-LT" sz="1600" i="1" dirty="0">
                <a:latin typeface="Arial" panose="020B0604020202020204" pitchFamily="34" charset="0"/>
                <a:cs typeface="Arial" panose="020B0604020202020204" pitchFamily="34" charset="0"/>
              </a:rPr>
              <a:t>Organizaciniai (</a:t>
            </a:r>
            <a:r>
              <a:rPr lang="lt-LT" sz="1600" dirty="0">
                <a:latin typeface="Arial" panose="020B0604020202020204" pitchFamily="34" charset="0"/>
                <a:cs typeface="Arial" panose="020B0604020202020204" pitchFamily="34" charset="0"/>
              </a:rPr>
              <a:t>sąlygų sudarymas, skatinimas, grįžtamasis ryšys</a:t>
            </a:r>
            <a:r>
              <a:rPr lang="lt-LT" sz="16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lt-L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sz="1600" i="1" dirty="0">
                <a:latin typeface="Arial" panose="020B0604020202020204" pitchFamily="34" charset="0"/>
                <a:cs typeface="Arial" panose="020B0604020202020204" pitchFamily="34" charset="0"/>
              </a:rPr>
              <a:t>Vadovų vaidmuo (</a:t>
            </a:r>
            <a:r>
              <a:rPr lang="lt-LT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empatija</a:t>
            </a:r>
            <a:r>
              <a:rPr lang="lt-LT" sz="1600" i="1" dirty="0">
                <a:latin typeface="Arial" panose="020B0604020202020204" pitchFamily="34" charset="0"/>
                <a:cs typeface="Arial" panose="020B0604020202020204" pitchFamily="34" charset="0"/>
              </a:rPr>
              <a:t>, lyderystė)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Kalbos debesėlis: stačiakampis 8">
            <a:extLst>
              <a:ext uri="{FF2B5EF4-FFF2-40B4-BE49-F238E27FC236}">
                <a16:creationId xmlns:a16="http://schemas.microsoft.com/office/drawing/2014/main" xmlns="" id="{7686823A-2863-49ED-864D-0442CD427BD4}"/>
              </a:ext>
            </a:extLst>
          </p:cNvPr>
          <p:cNvSpPr/>
          <p:nvPr/>
        </p:nvSpPr>
        <p:spPr>
          <a:xfrm>
            <a:off x="6124576" y="1820038"/>
            <a:ext cx="2057400" cy="2777377"/>
          </a:xfrm>
          <a:prstGeom prst="wedgeRectCallout">
            <a:avLst>
              <a:gd name="adj1" fmla="val -21477"/>
              <a:gd name="adj2" fmla="val 60114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/>
            <a:r>
              <a:rPr lang="lt-LT" i="1" dirty="0">
                <a:solidFill>
                  <a:schemeClr val="accent1">
                    <a:lumMod val="75000"/>
                  </a:schemeClr>
                </a:solidFill>
              </a:rPr>
              <a:t>Trukdžiai: </a:t>
            </a:r>
            <a:r>
              <a:rPr lang="lt-LT" dirty="0">
                <a:solidFill>
                  <a:schemeClr val="accent1">
                    <a:lumMod val="75000"/>
                  </a:schemeClr>
                </a:solidFill>
              </a:rPr>
              <a:t>asmeniniai (iniciatyvumo trūkumas, amžius).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lt-LT" dirty="0">
                <a:solidFill>
                  <a:schemeClr val="accent1">
                    <a:lumMod val="75000"/>
                  </a:schemeClr>
                </a:solidFill>
              </a:rPr>
              <a:t>išoriniai</a:t>
            </a:r>
            <a:r>
              <a:rPr lang="lt-LT" i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lvl="0" fontAlgn="base"/>
            <a:r>
              <a:rPr lang="lt-LT" dirty="0">
                <a:solidFill>
                  <a:schemeClr val="accent1">
                    <a:lumMod val="75000"/>
                  </a:schemeClr>
                </a:solidFill>
              </a:rPr>
              <a:t>tarpasmeniniai ─ nepakankamai stiprų tarpusavio ryšį su kolegomis.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Stačiakampis: suapvalinti kampai 9">
            <a:extLst>
              <a:ext uri="{FF2B5EF4-FFF2-40B4-BE49-F238E27FC236}">
                <a16:creationId xmlns:a16="http://schemas.microsoft.com/office/drawing/2014/main" xmlns="" id="{6090962A-ED4F-47AB-908D-F3527F84938A}"/>
              </a:ext>
            </a:extLst>
          </p:cNvPr>
          <p:cNvSpPr/>
          <p:nvPr/>
        </p:nvSpPr>
        <p:spPr>
          <a:xfrm>
            <a:off x="860741" y="1690860"/>
            <a:ext cx="2515872" cy="8722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Formos, susijusios su gerosios patirties dalijimusi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loud Callout 11"/>
          <p:cNvSpPr/>
          <p:nvPr/>
        </p:nvSpPr>
        <p:spPr>
          <a:xfrm>
            <a:off x="2294950" y="795642"/>
            <a:ext cx="2849225" cy="147865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„Kiek </a:t>
            </a:r>
            <a:r>
              <a:rPr lang="lt-LT" sz="1600" i="1" dirty="0">
                <a:latin typeface="Arial" panose="020B0604020202020204" pitchFamily="34" charset="0"/>
                <a:cs typeface="Arial" panose="020B0604020202020204" pitchFamily="34" charset="0"/>
              </a:rPr>
              <a:t>daugiau norisi praktinių užduočių, kad būtų praktinių parodymų</a:t>
            </a:r>
            <a:r>
              <a:rPr lang="lt-LT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.“ </a:t>
            </a:r>
            <a:endParaRPr lang="lt-L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loud Callout 12"/>
          <p:cNvSpPr/>
          <p:nvPr/>
        </p:nvSpPr>
        <p:spPr>
          <a:xfrm>
            <a:off x="2354973" y="2691475"/>
            <a:ext cx="2729178" cy="134782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„Jeigu </a:t>
            </a:r>
            <a:r>
              <a:rPr lang="lt-LT" sz="1600" i="1" dirty="0">
                <a:latin typeface="Arial" panose="020B0604020202020204" pitchFamily="34" charset="0"/>
                <a:cs typeface="Arial" panose="020B0604020202020204" pitchFamily="34" charset="0"/>
              </a:rPr>
              <a:t>turi nori, rasi ir ieškosi būdų, kaip gali tobulėti</a:t>
            </a:r>
            <a:r>
              <a:rPr lang="lt-LT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.“ </a:t>
            </a:r>
            <a:endParaRPr lang="lt-L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loud Callout 15"/>
          <p:cNvSpPr/>
          <p:nvPr/>
        </p:nvSpPr>
        <p:spPr>
          <a:xfrm>
            <a:off x="2165012" y="795642"/>
            <a:ext cx="2979163" cy="1331333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„Metodinėse </a:t>
            </a:r>
            <a:r>
              <a:rPr lang="lt-LT" sz="1400" i="1" dirty="0">
                <a:latin typeface="Arial" panose="020B0604020202020204" pitchFamily="34" charset="0"/>
                <a:cs typeface="Arial" panose="020B0604020202020204" pitchFamily="34" charset="0"/>
              </a:rPr>
              <a:t>dienose taip pat sužinai labai daug nauja, pasidaliji patirtimi rajone tarp </a:t>
            </a:r>
            <a:r>
              <a:rPr lang="lt-L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kolegų“. </a:t>
            </a:r>
            <a:endParaRPr lang="lt-L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77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2" grpId="1" animBg="1"/>
      <p:bldP spid="13" grpId="0" animBg="1"/>
      <p:bldP spid="13" grpId="1" animBg="1"/>
      <p:bldP spid="16" grpId="0" animBg="1"/>
      <p:bldP spid="1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>
            <a:extLst>
              <a:ext uri="{FF2B5EF4-FFF2-40B4-BE49-F238E27FC236}">
                <a16:creationId xmlns:a16="http://schemas.microsoft.com/office/drawing/2014/main" xmlns="" id="{BEA7FDCE-5F47-486F-94DD-60D4F4DF1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2. Identifikuoti, kokie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veiksniai skatina 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mokytojus dalyvauti metodinių būrelių veiklose.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3FF75983-0E18-4F74-96CE-25BD64608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3056E45D-E86C-4F0C-9F9A-796562C59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2C6B83E2-129D-4DFB-9C28-6A03C325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14</a:t>
            </a:fld>
            <a:endParaRPr lang="lt-LT"/>
          </a:p>
        </p:txBody>
      </p:sp>
      <p:sp>
        <p:nvSpPr>
          <p:cNvPr id="6" name="Pavadinimas 5">
            <a:extLst>
              <a:ext uri="{FF2B5EF4-FFF2-40B4-BE49-F238E27FC236}">
                <a16:creationId xmlns:a16="http://schemas.microsoft.com/office/drawing/2014/main" xmlns="" id="{9315E336-0A76-4063-A0C8-8BD48DFC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Pagrindiniai empirinio tyrimo rezultatai 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Kalbos debesėlis: stačiakampis 6">
            <a:extLst>
              <a:ext uri="{FF2B5EF4-FFF2-40B4-BE49-F238E27FC236}">
                <a16:creationId xmlns:a16="http://schemas.microsoft.com/office/drawing/2014/main" xmlns="" id="{371E7C19-54D2-4D15-8271-4FDA421F9FBD}"/>
              </a:ext>
            </a:extLst>
          </p:cNvPr>
          <p:cNvSpPr/>
          <p:nvPr/>
        </p:nvSpPr>
        <p:spPr>
          <a:xfrm>
            <a:off x="1037724" y="1646235"/>
            <a:ext cx="2282992" cy="2777377"/>
          </a:xfrm>
          <a:prstGeom prst="wedgeRectCallou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i="1" dirty="0">
                <a:latin typeface="Arial" panose="020B0604020202020204" pitchFamily="34" charset="0"/>
                <a:cs typeface="Arial" panose="020B0604020202020204" pitchFamily="34" charset="0"/>
              </a:rPr>
              <a:t>Vidiniai veiksniai:</a:t>
            </a:r>
          </a:p>
          <a:p>
            <a:pPr algn="ctr"/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įvertinimas, atsakomybės jausmas, suinteresuotumas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Kalbos debesėlis: stačiakampis 7">
            <a:extLst>
              <a:ext uri="{FF2B5EF4-FFF2-40B4-BE49-F238E27FC236}">
                <a16:creationId xmlns:a16="http://schemas.microsoft.com/office/drawing/2014/main" xmlns="" id="{9D6B1512-E68C-4AB5-951D-483419258FE1}"/>
              </a:ext>
            </a:extLst>
          </p:cNvPr>
          <p:cNvSpPr/>
          <p:nvPr/>
        </p:nvSpPr>
        <p:spPr>
          <a:xfrm>
            <a:off x="3654594" y="1690691"/>
            <a:ext cx="2803356" cy="2777377"/>
          </a:xfrm>
          <a:prstGeom prst="wedgeRect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Išoriniai veiksniai:</a:t>
            </a:r>
          </a:p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mokytojų pasidalijimu patirtimi, finansiniu paskatinimu, aiškia metodinės veiklos tema, technologinių priemonių taikymu, paskatinimo priemonėmis, pirmininko lyderystė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loud Callout 8"/>
          <p:cNvSpPr/>
          <p:nvPr/>
        </p:nvSpPr>
        <p:spPr>
          <a:xfrm>
            <a:off x="2328074" y="1646235"/>
            <a:ext cx="2740344" cy="143021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i="1" dirty="0" smtClean="0">
                <a:latin typeface="Arial" panose="020B0604020202020204" pitchFamily="34" charset="0"/>
                <a:cs typeface="Arial" panose="020B0604020202020204" pitchFamily="34" charset="0"/>
              </a:rPr>
              <a:t>„Dalyvauju, kad </a:t>
            </a:r>
            <a:r>
              <a:rPr lang="lt-LT" i="1" dirty="0">
                <a:latin typeface="Arial" panose="020B0604020202020204" pitchFamily="34" charset="0"/>
                <a:cs typeface="Arial" panose="020B0604020202020204" pitchFamily="34" charset="0"/>
              </a:rPr>
              <a:t>neiškrisčiau iš </a:t>
            </a:r>
            <a:r>
              <a:rPr lang="lt-LT" i="1" dirty="0" smtClean="0">
                <a:latin typeface="Arial" panose="020B0604020202020204" pitchFamily="34" charset="0"/>
                <a:cs typeface="Arial" panose="020B0604020202020204" pitchFamily="34" charset="0"/>
              </a:rPr>
              <a:t>konteksto“</a:t>
            </a: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loud Callout 9"/>
          <p:cNvSpPr/>
          <p:nvPr/>
        </p:nvSpPr>
        <p:spPr>
          <a:xfrm>
            <a:off x="5756030" y="2361342"/>
            <a:ext cx="2907323" cy="132470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i="1" dirty="0" smtClean="0">
                <a:latin typeface="Arial" panose="020B0604020202020204" pitchFamily="34" charset="0"/>
                <a:cs typeface="Arial" panose="020B0604020202020204" pitchFamily="34" charset="0"/>
              </a:rPr>
              <a:t>„Mane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i="1" dirty="0">
                <a:latin typeface="Arial" panose="020B0604020202020204" pitchFamily="34" charset="0"/>
                <a:cs typeface="Arial" panose="020B0604020202020204" pitchFamily="34" charset="0"/>
              </a:rPr>
              <a:t>žavi gebėjimas suburti </a:t>
            </a:r>
            <a:r>
              <a:rPr lang="lt-LT" i="1" dirty="0" smtClean="0">
                <a:latin typeface="Arial" panose="020B0604020202020204" pitchFamily="34" charset="0"/>
                <a:cs typeface="Arial" panose="020B0604020202020204" pitchFamily="34" charset="0"/>
              </a:rPr>
              <a:t>žmones“.</a:t>
            </a: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loud Callout 10"/>
          <p:cNvSpPr/>
          <p:nvPr/>
        </p:nvSpPr>
        <p:spPr>
          <a:xfrm>
            <a:off x="5427786" y="2508738"/>
            <a:ext cx="2813538" cy="164123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„Ar </a:t>
            </a:r>
            <a:r>
              <a:rPr lang="lt-LT" sz="1400" i="1" dirty="0">
                <a:latin typeface="Arial" panose="020B0604020202020204" pitchFamily="34" charset="0"/>
                <a:cs typeface="Arial" panose="020B0604020202020204" pitchFamily="34" charset="0"/>
              </a:rPr>
              <a:t>jis moka organizuoti, koordinuoti ar tiesiog atlieka pareigą. Ir nuo to priklauso, koks tas būrelis yra</a:t>
            </a:r>
            <a:r>
              <a:rPr lang="lt-L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  <a:endParaRPr lang="lt-L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1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>
            <a:extLst>
              <a:ext uri="{FF2B5EF4-FFF2-40B4-BE49-F238E27FC236}">
                <a16:creationId xmlns:a16="http://schemas.microsoft.com/office/drawing/2014/main" xmlns="" id="{BEA7FDCE-5F47-486F-94DD-60D4F4DF1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3. Identifikuoti, kokie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veiksniai trukdo 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mokytojams dalyvauti metodinių būrelių veiklose.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3FF75983-0E18-4F74-96CE-25BD64608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3056E45D-E86C-4F0C-9F9A-796562C59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2C6B83E2-129D-4DFB-9C28-6A03C325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15</a:t>
            </a:fld>
            <a:endParaRPr lang="lt-LT"/>
          </a:p>
        </p:txBody>
      </p:sp>
      <p:sp>
        <p:nvSpPr>
          <p:cNvPr id="6" name="Pavadinimas 5">
            <a:extLst>
              <a:ext uri="{FF2B5EF4-FFF2-40B4-BE49-F238E27FC236}">
                <a16:creationId xmlns:a16="http://schemas.microsoft.com/office/drawing/2014/main" xmlns="" id="{9315E336-0A76-4063-A0C8-8BD48DFC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Pagrindiniai empirinio tyrimo rezultatai 3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Kalbos debesėlis: stačiakampis 6">
            <a:extLst>
              <a:ext uri="{FF2B5EF4-FFF2-40B4-BE49-F238E27FC236}">
                <a16:creationId xmlns:a16="http://schemas.microsoft.com/office/drawing/2014/main" xmlns="" id="{371E7C19-54D2-4D15-8271-4FDA421F9FBD}"/>
              </a:ext>
            </a:extLst>
          </p:cNvPr>
          <p:cNvSpPr/>
          <p:nvPr/>
        </p:nvSpPr>
        <p:spPr>
          <a:xfrm>
            <a:off x="1037724" y="1646235"/>
            <a:ext cx="2282992" cy="2777377"/>
          </a:xfrm>
          <a:prstGeom prst="wedgeRectCallou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Vidiniai</a:t>
            </a:r>
            <a:r>
              <a:rPr lang="lt-L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trukdžiai</a:t>
            </a:r>
            <a:r>
              <a:rPr lang="lt-L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iniciatyvumo stoka, narių atsakomybės stoka, paviršutiniškas požiūris</a:t>
            </a:r>
          </a:p>
        </p:txBody>
      </p:sp>
      <p:sp>
        <p:nvSpPr>
          <p:cNvPr id="8" name="Kalbos debesėlis: stačiakampis 7">
            <a:extLst>
              <a:ext uri="{FF2B5EF4-FFF2-40B4-BE49-F238E27FC236}">
                <a16:creationId xmlns:a16="http://schemas.microsoft.com/office/drawing/2014/main" xmlns="" id="{9D6B1512-E68C-4AB5-951D-483419258FE1}"/>
              </a:ext>
            </a:extLst>
          </p:cNvPr>
          <p:cNvSpPr/>
          <p:nvPr/>
        </p:nvSpPr>
        <p:spPr>
          <a:xfrm>
            <a:off x="3654593" y="1690691"/>
            <a:ext cx="2938711" cy="2777377"/>
          </a:xfrm>
          <a:prstGeom prst="wedgeRect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Išoriniai</a:t>
            </a:r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trukdžiai</a:t>
            </a:r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formalus informacijos pateikimas, laiko sąnaudos, nepakankamas finansavimas, nepakankamas grįžtamasis ryšys.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loud Callout 8"/>
          <p:cNvSpPr/>
          <p:nvPr/>
        </p:nvSpPr>
        <p:spPr>
          <a:xfrm>
            <a:off x="2282993" y="2211962"/>
            <a:ext cx="2743200" cy="114886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„Ką </a:t>
            </a:r>
            <a:r>
              <a:rPr lang="lt-LT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jie mėgsta, tą pranešinėja. Iš savo srities. Ne plačiąja </a:t>
            </a:r>
            <a:r>
              <a:rPr lang="lt-LT" sz="1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prasme“</a:t>
            </a:r>
            <a:endParaRPr lang="lt-LT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loud Callout 9"/>
          <p:cNvSpPr/>
          <p:nvPr/>
        </p:nvSpPr>
        <p:spPr>
          <a:xfrm>
            <a:off x="2336710" y="1236059"/>
            <a:ext cx="2787238" cy="125180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„Turi </a:t>
            </a:r>
            <a:r>
              <a:rPr lang="lt-LT" sz="1400" i="1" dirty="0">
                <a:latin typeface="Arial" panose="020B0604020202020204" pitchFamily="34" charset="0"/>
                <a:cs typeface="Arial" panose="020B0604020202020204" pitchFamily="34" charset="0"/>
              </a:rPr>
              <a:t>skatinti, prašyti</a:t>
            </a:r>
            <a:r>
              <a:rPr lang="lt-L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</a:p>
          <a:p>
            <a:pPr algn="ctr"/>
            <a:r>
              <a:rPr lang="lt-L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„Norėtųsi</a:t>
            </a:r>
            <a:r>
              <a:rPr lang="lt-LT" sz="1400" i="1" dirty="0">
                <a:latin typeface="Arial" panose="020B0604020202020204" pitchFamily="34" charset="0"/>
                <a:cs typeface="Arial" panose="020B0604020202020204" pitchFamily="34" charset="0"/>
              </a:rPr>
              <a:t>, kad ne tie patys 5 pranešimus </a:t>
            </a:r>
            <a:r>
              <a:rPr lang="lt-L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skaitytų.“</a:t>
            </a:r>
            <a:endParaRPr lang="lt-L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loud Callout 10"/>
          <p:cNvSpPr/>
          <p:nvPr/>
        </p:nvSpPr>
        <p:spPr>
          <a:xfrm>
            <a:off x="5486400" y="2786391"/>
            <a:ext cx="2520462" cy="114651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„O </a:t>
            </a:r>
            <a:r>
              <a:rPr lang="lt-LT" sz="1400" i="1" dirty="0">
                <a:latin typeface="Arial" panose="020B0604020202020204" pitchFamily="34" charset="0"/>
                <a:cs typeface="Arial" panose="020B0604020202020204" pitchFamily="34" charset="0"/>
              </a:rPr>
              <a:t>grįžtamasis ryšys ir nauda ─ tam mažai </a:t>
            </a:r>
            <a:r>
              <a:rPr lang="lt-L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dėmesio.“</a:t>
            </a:r>
            <a:endParaRPr lang="lt-L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loud Callout 11"/>
          <p:cNvSpPr/>
          <p:nvPr/>
        </p:nvSpPr>
        <p:spPr>
          <a:xfrm>
            <a:off x="5709138" y="2114883"/>
            <a:ext cx="2555631" cy="134301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„Dar </a:t>
            </a:r>
            <a:r>
              <a:rPr lang="lt-LT" sz="1400" i="1" dirty="0">
                <a:latin typeface="Arial" panose="020B0604020202020204" pitchFamily="34" charset="0"/>
                <a:cs typeface="Arial" panose="020B0604020202020204" pitchFamily="34" charset="0"/>
              </a:rPr>
              <a:t>klausimas, kiek pasidalijama, kai grįžtama į mokyklą</a:t>
            </a:r>
            <a:r>
              <a:rPr lang="lt-L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  <a:endParaRPr lang="lt-L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1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>
            <a:extLst>
              <a:ext uri="{FF2B5EF4-FFF2-40B4-BE49-F238E27FC236}">
                <a16:creationId xmlns:a16="http://schemas.microsoft.com/office/drawing/2014/main" xmlns="" id="{645B18B0-3A88-476C-BD67-591E2A9EB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23292"/>
            <a:ext cx="7886700" cy="445367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Tyrime 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nustatytas, jog:</a:t>
            </a:r>
          </a:p>
          <a:p>
            <a:pPr algn="just">
              <a:buFontTx/>
              <a:buChar char="-"/>
            </a:pP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labai 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svarbu ne tiek pačios profesinio tobulėjimo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formos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, kiek juose gaunamas praktinis 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pritaikomumas.</a:t>
            </a:r>
          </a:p>
          <a:p>
            <a:pPr algn="just">
              <a:buFontTx/>
              <a:buChar char="-"/>
            </a:pP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Profesinių 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žinių gilinimas ─ siekis būti profesionalesniam, platesnis matymas, naujovių siekis, asmeninis 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tobulėjimas.</a:t>
            </a:r>
          </a:p>
          <a:p>
            <a:pPr algn="just">
              <a:buFontTx/>
              <a:buChar char="-"/>
            </a:pP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Orientacija 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į ugdymo procesą, ugdytinius ─ </a:t>
            </a:r>
            <a:r>
              <a:rPr lang="lt-LT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profesinis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tobulėjimas daro įtaką geresniems mokinių mokymosi </a:t>
            </a:r>
            <a:r>
              <a:rPr lang="lt-LT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rezultatams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Tx/>
              <a:buChar char="-"/>
            </a:pP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Konkurencijos baimę tarp pedagogų, kokybinio tyrimo respondentas išskyrė kaip galimybę labiau stengtis, tobulėti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lt-L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lt-LT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5A9DA524-40B3-4135-B283-76902D6A6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B0B39E29-7E47-4D32-959B-FE407D30C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CA8E8BEB-8FAE-4B88-B657-B6411AF05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16</a:t>
            </a:fld>
            <a:endParaRPr lang="lt-LT"/>
          </a:p>
        </p:txBody>
      </p:sp>
      <p:sp>
        <p:nvSpPr>
          <p:cNvPr id="6" name="Pavadinimas 5">
            <a:extLst>
              <a:ext uri="{FF2B5EF4-FFF2-40B4-BE49-F238E27FC236}">
                <a16:creationId xmlns:a16="http://schemas.microsoft.com/office/drawing/2014/main" xmlns="" id="{41251EC1-6FA8-44E0-A013-B89B69620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Apibendrinimai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48548" y="2951285"/>
            <a:ext cx="4091353" cy="6594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Išskirta ir autorių: Bayar (2013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Dautarto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, Rukštelienės (2006)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48554" y="3763107"/>
            <a:ext cx="4091353" cy="1049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t-L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Išskirta ir autorių: Jankauskienės (2010), </a:t>
            </a:r>
            <a:r>
              <a:rPr lang="lt-LT" sz="1600" dirty="0">
                <a:latin typeface="Arial" panose="020B0604020202020204" pitchFamily="34" charset="0"/>
                <a:cs typeface="Arial" panose="020B0604020202020204" pitchFamily="34" charset="0"/>
              </a:rPr>
              <a:t>Guskey </a:t>
            </a:r>
            <a:r>
              <a:rPr lang="lt-L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(2002</a:t>
            </a:r>
            <a:r>
              <a:rPr lang="lt-LT" sz="1600" dirty="0">
                <a:latin typeface="Arial" panose="020B0604020202020204" pitchFamily="34" charset="0"/>
                <a:cs typeface="Arial" panose="020B0604020202020204" pitchFamily="34" charset="0"/>
              </a:rPr>
              <a:t>), McLaughlin &amp; Talbert (2006, cit. Bayar, 2013), O’Connell, 2010, Potolea, Toma, 2015).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48554" y="1740876"/>
            <a:ext cx="4091353" cy="8557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Išskirta ir autorių: Bargailienės (2019), Enzinaitės (2009), Potolea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, Toma (2015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548554" y="5076092"/>
            <a:ext cx="4091353" cy="6330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Išskirta autorių: 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Dačiulytės ir kt. (2013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78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>
            <a:extLst>
              <a:ext uri="{FF2B5EF4-FFF2-40B4-BE49-F238E27FC236}">
                <a16:creationId xmlns:a16="http://schemas.microsoft.com/office/drawing/2014/main" xmlns="" id="{645B18B0-3A88-476C-BD67-591E2A9EB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23292"/>
            <a:ext cx="7886700" cy="445367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Tyrime 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nustatyta:</a:t>
            </a:r>
          </a:p>
          <a:p>
            <a:pPr algn="just">
              <a:buFontTx/>
              <a:buChar char="-"/>
            </a:pP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Išorinių veiksnių įtaka ─ </a:t>
            </a:r>
            <a:r>
              <a:rPr lang="lt-LT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mokymai darbo metu, kokybiški</a:t>
            </a: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apmokami</a:t>
            </a: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inovatyv</a:t>
            </a:r>
            <a:r>
              <a:rPr lang="lt-LT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ūs.</a:t>
            </a:r>
          </a:p>
          <a:p>
            <a:pPr algn="just">
              <a:buFontTx/>
              <a:buChar char="-"/>
            </a:pPr>
            <a:r>
              <a:rPr lang="lt-LT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Svarbūs organizaciniai veiksniai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toki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kaip aiškumas, 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konkretumas, inovatyvumo, technologinių priemonių plėtojimas.</a:t>
            </a:r>
          </a:p>
          <a:p>
            <a:pPr algn="just">
              <a:buFontTx/>
              <a:buChar char="-"/>
            </a:pP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Vadovų vaidmuo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GB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paskatinimas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trukdymas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bul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ėti.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5A9DA524-40B3-4135-B283-76902D6A6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B0B39E29-7E47-4D32-959B-FE407D30C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CA8E8BEB-8FAE-4B88-B657-B6411AF05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17</a:t>
            </a:fld>
            <a:endParaRPr lang="lt-LT"/>
          </a:p>
        </p:txBody>
      </p:sp>
      <p:sp>
        <p:nvSpPr>
          <p:cNvPr id="6" name="Pavadinimas 5">
            <a:extLst>
              <a:ext uri="{FF2B5EF4-FFF2-40B4-BE49-F238E27FC236}">
                <a16:creationId xmlns:a16="http://schemas.microsoft.com/office/drawing/2014/main" xmlns="" id="{41251EC1-6FA8-44E0-A013-B89B69620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Apibendrinimai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278923" y="1890342"/>
            <a:ext cx="4091353" cy="11078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Išskirta ir autorių: Bayar (2013)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 Enzinaitės (200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Hewit (2015), Jokubauskaitės (2018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O’Connell (2010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278922" y="3250216"/>
            <a:ext cx="4091353" cy="11635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Išskirta ir autorių: 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Dačiulytės ir kt. (2013), 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Guskey 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(2004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Hewit (2015), Jokubauskaitės (2018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),  Teresevičienės 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(2004)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78923" y="4557344"/>
            <a:ext cx="4091353" cy="8469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Išskirta autorių: </a:t>
            </a:r>
            <a:r>
              <a:rPr lang="lt-LT" dirty="0" smtClean="0"/>
              <a:t>Hewitt (2015), Jankauskienė</a:t>
            </a:r>
            <a:r>
              <a:rPr lang="lt-LT" dirty="0"/>
              <a:t>s</a:t>
            </a:r>
            <a:r>
              <a:rPr lang="lt-LT" dirty="0" smtClean="0"/>
              <a:t> (2010), 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Monkevičiaus (2017), 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Linder ir kt. (2012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1F0CE282-B8B9-403E-8EAB-834F28F1A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7B6936B4-920B-4537-AB9C-77BA65071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21F8D770-8325-4F98-A422-ABB9A9861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18</a:t>
            </a:fld>
            <a:endParaRPr lang="lt-LT"/>
          </a:p>
        </p:txBody>
      </p:sp>
      <p:sp>
        <p:nvSpPr>
          <p:cNvPr id="6" name="Pavadinimas 5">
            <a:extLst>
              <a:ext uri="{FF2B5EF4-FFF2-40B4-BE49-F238E27FC236}">
                <a16:creationId xmlns:a16="http://schemas.microsoft.com/office/drawing/2014/main" xmlns="" id="{7000A3CA-3AEE-4891-830C-94323021A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Praktinės rekomendacijos 1 </a:t>
            </a:r>
            <a:endParaRPr lang="en-US" dirty="0"/>
          </a:p>
        </p:txBody>
      </p:sp>
      <p:sp>
        <p:nvSpPr>
          <p:cNvPr id="7" name="Paaiškinimas: rodyklė žemyn 6">
            <a:extLst>
              <a:ext uri="{FF2B5EF4-FFF2-40B4-BE49-F238E27FC236}">
                <a16:creationId xmlns:a16="http://schemas.microsoft.com/office/drawing/2014/main" xmlns="" id="{DAD63F89-5F7D-4BB5-A840-99F5F1E6948A}"/>
              </a:ext>
            </a:extLst>
          </p:cNvPr>
          <p:cNvSpPr/>
          <p:nvPr/>
        </p:nvSpPr>
        <p:spPr>
          <a:xfrm>
            <a:off x="1152939" y="2334262"/>
            <a:ext cx="6533322" cy="877818"/>
          </a:xfrm>
          <a:prstGeom prst="downArrowCallou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Glaudžiau bendradarbiauti su švietimo įstaigų vadovais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aaiškinimas: rodyklė žemyn 7">
            <a:extLst>
              <a:ext uri="{FF2B5EF4-FFF2-40B4-BE49-F238E27FC236}">
                <a16:creationId xmlns:a16="http://schemas.microsoft.com/office/drawing/2014/main" xmlns="" id="{35881CBE-E767-4664-A720-6443C812B5B7}"/>
              </a:ext>
            </a:extLst>
          </p:cNvPr>
          <p:cNvSpPr/>
          <p:nvPr/>
        </p:nvSpPr>
        <p:spPr>
          <a:xfrm>
            <a:off x="1159565" y="3229954"/>
            <a:ext cx="6533322" cy="1020418"/>
          </a:xfrm>
          <a:prstGeom prst="downArrowCallou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Numatyti paskatinimo priemones aktyviausiems</a:t>
            </a:r>
          </a:p>
          <a:p>
            <a:pPr lvl="0" algn="ctr"/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rajono metodiniams būreliams.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aaiškinimas: rodyklė žemyn 8">
            <a:extLst>
              <a:ext uri="{FF2B5EF4-FFF2-40B4-BE49-F238E27FC236}">
                <a16:creationId xmlns:a16="http://schemas.microsoft.com/office/drawing/2014/main" xmlns="" id="{5471E6E4-85A8-4D2F-A199-376842CC5BAF}"/>
              </a:ext>
            </a:extLst>
          </p:cNvPr>
          <p:cNvSpPr/>
          <p:nvPr/>
        </p:nvSpPr>
        <p:spPr>
          <a:xfrm>
            <a:off x="1152939" y="4286120"/>
            <a:ext cx="6533322" cy="1020418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Numatyti metodinių būrelių pirmininkų </a:t>
            </a:r>
          </a:p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rotacijos reikšmę, galimybes.</a:t>
            </a:r>
            <a:r>
              <a:rPr lang="lt-LT" i="1" dirty="0"/>
              <a:t>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Stačiakampis: suapvalinti kampai 10">
            <a:extLst>
              <a:ext uri="{FF2B5EF4-FFF2-40B4-BE49-F238E27FC236}">
                <a16:creationId xmlns:a16="http://schemas.microsoft.com/office/drawing/2014/main" xmlns="" id="{A2032B23-E714-49B7-AE29-F660A67C0D38}"/>
              </a:ext>
            </a:extLst>
          </p:cNvPr>
          <p:cNvSpPr/>
          <p:nvPr/>
        </p:nvSpPr>
        <p:spPr>
          <a:xfrm>
            <a:off x="1152939" y="5342286"/>
            <a:ext cx="6533322" cy="5151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Organizuoti įvairiapusiškas veiklas.</a:t>
            </a:r>
            <a:r>
              <a:rPr lang="lt-LT" i="1" dirty="0"/>
              <a:t>. 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tačiakampis: suapvalinti kampai 11">
            <a:extLst>
              <a:ext uri="{FF2B5EF4-FFF2-40B4-BE49-F238E27FC236}">
                <a16:creationId xmlns:a16="http://schemas.microsoft.com/office/drawing/2014/main" xmlns="" id="{6BBABCDB-5FE0-45E8-914F-DC32085F5D79}"/>
              </a:ext>
            </a:extLst>
          </p:cNvPr>
          <p:cNvSpPr/>
          <p:nvPr/>
        </p:nvSpPr>
        <p:spPr>
          <a:xfrm>
            <a:off x="1159565" y="1269656"/>
            <a:ext cx="6533322" cy="8778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Rajono metodinės veiklos koordinatoriams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Minčių burbulas: debesėlis 12">
            <a:extLst>
              <a:ext uri="{FF2B5EF4-FFF2-40B4-BE49-F238E27FC236}">
                <a16:creationId xmlns:a16="http://schemas.microsoft.com/office/drawing/2014/main" xmlns="" id="{3AEDE161-C33A-4FD0-98FA-4A8568D47E59}"/>
              </a:ext>
            </a:extLst>
          </p:cNvPr>
          <p:cNvSpPr/>
          <p:nvPr/>
        </p:nvSpPr>
        <p:spPr>
          <a:xfrm rot="667086">
            <a:off x="6943826" y="1821275"/>
            <a:ext cx="1858071" cy="955023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„Įstaiga </a:t>
            </a:r>
            <a:r>
              <a:rPr lang="lt-LT" sz="1200" i="1" dirty="0">
                <a:latin typeface="Arial" panose="020B0604020202020204" pitchFamily="34" charset="0"/>
                <a:cs typeface="Arial" panose="020B0604020202020204" pitchFamily="34" charset="0"/>
              </a:rPr>
              <a:t>tikrai mums neakcentuoja tų dalyvavimų</a:t>
            </a:r>
            <a:r>
              <a:rPr lang="lt-LT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  <a:r>
              <a:rPr lang="lt-LT" sz="12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Minčių burbulas: debesėlis 13">
            <a:extLst>
              <a:ext uri="{FF2B5EF4-FFF2-40B4-BE49-F238E27FC236}">
                <a16:creationId xmlns:a16="http://schemas.microsoft.com/office/drawing/2014/main" xmlns="" id="{1C83062A-690F-47FC-8FC3-16BCAA785111}"/>
              </a:ext>
            </a:extLst>
          </p:cNvPr>
          <p:cNvSpPr/>
          <p:nvPr/>
        </p:nvSpPr>
        <p:spPr>
          <a:xfrm rot="667086">
            <a:off x="6192303" y="3738511"/>
            <a:ext cx="2618560" cy="10561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400" i="1" dirty="0" smtClean="0"/>
              <a:t>„Kai </a:t>
            </a:r>
            <a:r>
              <a:rPr lang="lt-LT" sz="1400" i="1" dirty="0"/>
              <a:t>pirmininkas pirmi metai, nežinai ką sakyti, neturi ką </a:t>
            </a:r>
            <a:r>
              <a:rPr lang="lt-LT" sz="1400" i="1" dirty="0" smtClean="0"/>
              <a:t>pasakyti</a:t>
            </a:r>
            <a:r>
              <a:rPr lang="lt-LT" sz="1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Minčių burbulas: debesėlis 14">
            <a:extLst>
              <a:ext uri="{FF2B5EF4-FFF2-40B4-BE49-F238E27FC236}">
                <a16:creationId xmlns:a16="http://schemas.microsoft.com/office/drawing/2014/main" xmlns="" id="{0FB26ABA-C000-4BDC-8BB3-52B411A0ABB7}"/>
              </a:ext>
            </a:extLst>
          </p:cNvPr>
          <p:cNvSpPr/>
          <p:nvPr/>
        </p:nvSpPr>
        <p:spPr>
          <a:xfrm rot="667086">
            <a:off x="6032197" y="4751299"/>
            <a:ext cx="2778399" cy="102603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400" i="1" dirty="0" smtClean="0"/>
              <a:t>„Įdomesnių </a:t>
            </a:r>
            <a:r>
              <a:rPr lang="lt-LT" sz="1400" i="1" dirty="0"/>
              <a:t>renginių reikėtų. Interaktyvių dalykų. B</a:t>
            </a:r>
            <a:r>
              <a:rPr lang="lt-LT" sz="1400" i="1" dirty="0">
                <a:latin typeface="Arial" panose="020B0604020202020204" pitchFamily="34" charset="0"/>
                <a:cs typeface="Arial" panose="020B0604020202020204" pitchFamily="34" charset="0"/>
              </a:rPr>
              <a:t>endrų išvykų, </a:t>
            </a:r>
            <a:r>
              <a:rPr lang="lt-LT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ekskursijų.“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loud Callout 1"/>
          <p:cNvSpPr/>
          <p:nvPr/>
        </p:nvSpPr>
        <p:spPr>
          <a:xfrm rot="711434">
            <a:off x="6671213" y="2762360"/>
            <a:ext cx="2122343" cy="102813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„Dalyvavau </a:t>
            </a:r>
            <a:r>
              <a:rPr lang="lt-LT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veiklose ir už tai kažką gausiu</a:t>
            </a:r>
            <a:r>
              <a:rPr lang="lt-LT" sz="1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 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44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2" grpId="0" animBg="1"/>
      <p:bldP spid="2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1F0CE282-B8B9-403E-8EAB-834F28F1A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2DC7-26CA-46AB-8D06-36EF72984DDF}" type="datetime1">
              <a:rPr lang="lt-LT" smtClean="0"/>
              <a:t>2019-09-17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7B6936B4-920B-4537-AB9C-77BA65071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/>
              <a:t>Veiksniai, stiprinantys mokytojų įsitraukimą į profesinio tobulėjimo veiklas</a:t>
            </a: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21F8D770-8325-4F98-A422-ABB9A9861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FD34-7B0E-4032-850D-3DB4E7594D66}" type="slidenum">
              <a:rPr lang="lt-LT" smtClean="0"/>
              <a:t>19</a:t>
            </a:fld>
            <a:endParaRPr lang="lt-LT"/>
          </a:p>
        </p:txBody>
      </p:sp>
      <p:sp>
        <p:nvSpPr>
          <p:cNvPr id="6" name="Pavadinimas 5">
            <a:extLst>
              <a:ext uri="{FF2B5EF4-FFF2-40B4-BE49-F238E27FC236}">
                <a16:creationId xmlns:a16="http://schemas.microsoft.com/office/drawing/2014/main" xmlns="" id="{7000A3CA-3AEE-4891-830C-94323021A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Praktinės rekomendacijos 2</a:t>
            </a:r>
            <a:endParaRPr lang="en-US" dirty="0"/>
          </a:p>
        </p:txBody>
      </p:sp>
      <p:sp>
        <p:nvSpPr>
          <p:cNvPr id="7" name="Paaiškinimas: rodyklė žemyn 6">
            <a:extLst>
              <a:ext uri="{FF2B5EF4-FFF2-40B4-BE49-F238E27FC236}">
                <a16:creationId xmlns:a16="http://schemas.microsoft.com/office/drawing/2014/main" xmlns="" id="{DAD63F89-5F7D-4BB5-A840-99F5F1E6948A}"/>
              </a:ext>
            </a:extLst>
          </p:cNvPr>
          <p:cNvSpPr/>
          <p:nvPr/>
        </p:nvSpPr>
        <p:spPr>
          <a:xfrm>
            <a:off x="1159565" y="1928835"/>
            <a:ext cx="6533322" cy="877818"/>
          </a:xfrm>
          <a:prstGeom prst="downArrowCallou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Atrasti praktikų perkėlimo galimybes į mokyklos veiklas. Skatinti praktines veiklas, dalijimąsi gerąja patirtimi.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aaiškinimas: rodyklė žemyn 7">
            <a:extLst>
              <a:ext uri="{FF2B5EF4-FFF2-40B4-BE49-F238E27FC236}">
                <a16:creationId xmlns:a16="http://schemas.microsoft.com/office/drawing/2014/main" xmlns="" id="{35881CBE-E767-4664-A720-6443C812B5B7}"/>
              </a:ext>
            </a:extLst>
          </p:cNvPr>
          <p:cNvSpPr/>
          <p:nvPr/>
        </p:nvSpPr>
        <p:spPr>
          <a:xfrm>
            <a:off x="1159565" y="2838881"/>
            <a:ext cx="6533322" cy="968922"/>
          </a:xfrm>
          <a:prstGeom prst="downArrowCallou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lt-L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Sukurti bendras erdves, sudaryti sąlygas nuotoliniam dalijimuisi </a:t>
            </a:r>
            <a:r>
              <a:rPr lang="lt-L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patirtimi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aaiškinimas: rodyklė žemyn 8">
            <a:extLst>
              <a:ext uri="{FF2B5EF4-FFF2-40B4-BE49-F238E27FC236}">
                <a16:creationId xmlns:a16="http://schemas.microsoft.com/office/drawing/2014/main" xmlns="" id="{5471E6E4-85A8-4D2F-A199-376842CC5BAF}"/>
              </a:ext>
            </a:extLst>
          </p:cNvPr>
          <p:cNvSpPr/>
          <p:nvPr/>
        </p:nvSpPr>
        <p:spPr>
          <a:xfrm>
            <a:off x="1159565" y="3819262"/>
            <a:ext cx="6533322" cy="1020418"/>
          </a:xfrm>
          <a:prstGeom prst="downArrow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Nusimatyti mokytojų atskaitomybę. 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Skatinti aktyvų grįžtamąjį ryšį.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tačiakampis: suapvalinti kampai 11">
            <a:extLst>
              <a:ext uri="{FF2B5EF4-FFF2-40B4-BE49-F238E27FC236}">
                <a16:creationId xmlns:a16="http://schemas.microsoft.com/office/drawing/2014/main" xmlns="" id="{6BBABCDB-5FE0-45E8-914F-DC32085F5D79}"/>
              </a:ext>
            </a:extLst>
          </p:cNvPr>
          <p:cNvSpPr/>
          <p:nvPr/>
        </p:nvSpPr>
        <p:spPr>
          <a:xfrm>
            <a:off x="1159565" y="1269657"/>
            <a:ext cx="6533322" cy="5436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Švietimo įstaigų vadovams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aaiškinimas: rodyklė žemyn 12">
            <a:extLst>
              <a:ext uri="{FF2B5EF4-FFF2-40B4-BE49-F238E27FC236}">
                <a16:creationId xmlns:a16="http://schemas.microsoft.com/office/drawing/2014/main" xmlns="" id="{A4150E70-27CC-45CA-B038-04E72ECE48F4}"/>
              </a:ext>
            </a:extLst>
          </p:cNvPr>
          <p:cNvSpPr/>
          <p:nvPr/>
        </p:nvSpPr>
        <p:spPr>
          <a:xfrm>
            <a:off x="1152939" y="4839680"/>
            <a:ext cx="6533322" cy="1020418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Suteikti finansinę paramą ir sudaryti kitas sąlygas.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xmlns="" id="{BECBD83A-6A4E-4398-AF3C-184FC161A544}"/>
              </a:ext>
            </a:extLst>
          </p:cNvPr>
          <p:cNvSpPr/>
          <p:nvPr/>
        </p:nvSpPr>
        <p:spPr>
          <a:xfrm>
            <a:off x="1152939" y="5575460"/>
            <a:ext cx="6533322" cy="5470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lt-LT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Pripažinti, įvertinti mokytojus.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55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1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4481" y="2464070"/>
            <a:ext cx="46787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Veiksniai, stiprinantys mokytojų įsitraukimą į profesinio tobulėjimo veiklas</a:t>
            </a:r>
            <a:endParaRPr lang="lt-LT" sz="3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8650" y="5014640"/>
            <a:ext cx="3769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Aurelija </a:t>
            </a:r>
            <a:r>
              <a:rPr lang="lt-LT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Leišienė</a:t>
            </a:r>
            <a:endParaRPr lang="lt-LT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58517" y="6173790"/>
            <a:ext cx="2057400" cy="365125"/>
          </a:xfrm>
        </p:spPr>
        <p:txBody>
          <a:bodyPr/>
          <a:lstStyle/>
          <a:p>
            <a:pPr algn="r"/>
            <a:fld id="{8F51A57C-0145-4C46-A84E-A6957671C36C}" type="datetime1">
              <a:rPr lang="lt-LT" smtClean="0">
                <a:solidFill>
                  <a:schemeClr val="bg1"/>
                </a:solidFill>
                <a:latin typeface="Bw Gradual" panose="00000500000000000000" pitchFamily="50" charset="0"/>
              </a:rPr>
              <a:pPr algn="r"/>
              <a:t>2019-09-17</a:t>
            </a:fld>
            <a:endParaRPr lang="lt-LT" dirty="0">
              <a:solidFill>
                <a:schemeClr val="bg1"/>
              </a:solidFill>
              <a:latin typeface="Bw Gradual" panose="00000500000000000000" pitchFamily="50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04" y="5991914"/>
            <a:ext cx="364121" cy="3644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193" y="606907"/>
            <a:ext cx="3782763" cy="27917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4481" y="151051"/>
            <a:ext cx="84614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Švietimo lyderystės                 Lyderių laikas 3 </a:t>
            </a:r>
          </a:p>
          <a:p>
            <a:r>
              <a:rPr lang="lt-LT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magistrantūra</a:t>
            </a:r>
            <a:endParaRPr lang="lt-LT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34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w Gradual Medium">
      <a:majorFont>
        <a:latin typeface="Bw Gradual Medium"/>
        <a:ea typeface=""/>
        <a:cs typeface=""/>
      </a:majorFont>
      <a:minorFont>
        <a:latin typeface="Bw Gradual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sm_ppt1_181110.potx" id="{4C2454CB-B3D9-48AB-94B1-04F400093558}" vid="{4B1244F6-4625-47BD-94AA-085F351974C9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1812</Words>
  <Application>Microsoft Office PowerPoint</Application>
  <PresentationFormat>Demonstracija ekrane (4:3)</PresentationFormat>
  <Paragraphs>323</Paragraphs>
  <Slides>20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Skaidrių pavadinimai</vt:lpstr>
      </vt:variant>
      <vt:variant>
        <vt:i4>20</vt:i4>
      </vt:variant>
    </vt:vector>
  </HeadingPairs>
  <TitlesOfParts>
    <vt:vector size="22" baseType="lpstr">
      <vt:lpstr>Office Theme</vt:lpstr>
      <vt:lpstr>Custom Design</vt:lpstr>
      <vt:lpstr>PowerPoint pristatymas</vt:lpstr>
      <vt:lpstr>Temos aktualumo pagrindimas 1 </vt:lpstr>
      <vt:lpstr>Temos aktualumo pagrindimas 2</vt:lpstr>
      <vt:lpstr>Darbo problema  </vt:lpstr>
      <vt:lpstr>PowerPoint pristatymas</vt:lpstr>
      <vt:lpstr>Literatūros analizės pagrindinės įžvalgos 1</vt:lpstr>
      <vt:lpstr>Literatūros analizės pagrindinės įžvalgos 2 </vt:lpstr>
      <vt:lpstr>Teorinis modelis </vt:lpstr>
      <vt:lpstr>Empirinis tyrimas 1</vt:lpstr>
      <vt:lpstr>Empirinis tyrimas 2</vt:lpstr>
      <vt:lpstr>Tyrimo instrumento sandara 1</vt:lpstr>
      <vt:lpstr>Tyrimo instrumento sandara 2</vt:lpstr>
      <vt:lpstr>Pagrindiniai empirinio tyrimo rezultatai 1 </vt:lpstr>
      <vt:lpstr>Pagrindiniai empirinio tyrimo rezultatai 2</vt:lpstr>
      <vt:lpstr>Pagrindiniai empirinio tyrimo rezultatai 3 </vt:lpstr>
      <vt:lpstr>Apibendrinimai 1</vt:lpstr>
      <vt:lpstr>Apibendrinimai 2</vt:lpstr>
      <vt:lpstr>Praktinės rekomendacijos 1 </vt:lpstr>
      <vt:lpstr>Praktinės rekomendacijos 2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2018-12-29T17:44:51Z</dcterms:created>
  <dcterms:modified xsi:type="dcterms:W3CDTF">2019-09-17T08:07:58Z</dcterms:modified>
</cp:coreProperties>
</file>